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75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B86DA-1819-4461-8C02-2247283620F4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700CA-8365-4ECA-9482-F6F080A9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2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C56A3-49E7-410A-9D90-4FC63515EE49}" type="slidenum">
              <a:rPr lang="en-US"/>
              <a:pPr/>
              <a:t>1</a:t>
            </a:fld>
            <a:endParaRPr lang="en-US"/>
          </a:p>
        </p:txBody>
      </p:sp>
      <p:sp>
        <p:nvSpPr>
          <p:cNvPr id="1000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815D5-F7CF-47B1-9A99-3E018417FAEB}" type="slidenum">
              <a:rPr lang="en-US"/>
              <a:pPr/>
              <a:t>10</a:t>
            </a:fld>
            <a:endParaRPr lang="en-US"/>
          </a:p>
        </p:txBody>
      </p:sp>
      <p:sp>
        <p:nvSpPr>
          <p:cNvPr id="1049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2AC19-E141-4B60-A3B0-92E99295F360}" type="slidenum">
              <a:rPr lang="en-US"/>
              <a:pPr/>
              <a:t>11</a:t>
            </a:fld>
            <a:endParaRPr lang="en-US"/>
          </a:p>
        </p:txBody>
      </p:sp>
      <p:sp>
        <p:nvSpPr>
          <p:cNvPr id="1050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1F69A-458E-4F95-9408-1CA551924DD9}" type="slidenum">
              <a:rPr lang="en-US"/>
              <a:pPr/>
              <a:t>12</a:t>
            </a:fld>
            <a:endParaRPr lang="en-US"/>
          </a:p>
        </p:txBody>
      </p:sp>
      <p:sp>
        <p:nvSpPr>
          <p:cNvPr id="1051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2E8E2-A0A7-4322-AC6E-87E1D67E27B5}" type="slidenum">
              <a:rPr lang="en-US"/>
              <a:pPr/>
              <a:t>13</a:t>
            </a:fld>
            <a:endParaRPr lang="en-US"/>
          </a:p>
        </p:txBody>
      </p:sp>
      <p:sp>
        <p:nvSpPr>
          <p:cNvPr id="1052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D8040-559C-4D65-AA2B-B8585986DB8F}" type="slidenum">
              <a:rPr lang="en-US"/>
              <a:pPr/>
              <a:t>14</a:t>
            </a:fld>
            <a:endParaRPr lang="en-US"/>
          </a:p>
        </p:txBody>
      </p:sp>
      <p:sp>
        <p:nvSpPr>
          <p:cNvPr id="1053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66686-9FF2-4923-9EC0-88A0A6EB057F}" type="slidenum">
              <a:rPr lang="en-US"/>
              <a:pPr/>
              <a:t>15</a:t>
            </a:fld>
            <a:endParaRPr lang="en-US"/>
          </a:p>
        </p:txBody>
      </p:sp>
      <p:sp>
        <p:nvSpPr>
          <p:cNvPr id="1054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338EE-C695-45D0-A0CD-41557179890A}" type="slidenum">
              <a:rPr lang="en-US"/>
              <a:pPr/>
              <a:t>16</a:t>
            </a:fld>
            <a:endParaRPr lang="en-US"/>
          </a:p>
        </p:txBody>
      </p:sp>
      <p:sp>
        <p:nvSpPr>
          <p:cNvPr id="1055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E4BF1-C235-4E34-965C-ABAC2D299AC0}" type="slidenum">
              <a:rPr lang="en-US"/>
              <a:pPr/>
              <a:t>2</a:t>
            </a:fld>
            <a:endParaRPr lang="en-US"/>
          </a:p>
        </p:txBody>
      </p:sp>
      <p:sp>
        <p:nvSpPr>
          <p:cNvPr id="1038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7B9D1-379F-49FD-B1A7-2512CA002A21}" type="slidenum">
              <a:rPr lang="en-US"/>
              <a:pPr/>
              <a:t>3</a:t>
            </a:fld>
            <a:endParaRPr lang="en-US"/>
          </a:p>
        </p:txBody>
      </p:sp>
      <p:sp>
        <p:nvSpPr>
          <p:cNvPr id="1040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B9840-D72C-4277-984C-330A4C5038E6}" type="slidenum">
              <a:rPr lang="en-US"/>
              <a:pPr/>
              <a:t>4</a:t>
            </a:fld>
            <a:endParaRPr lang="en-US"/>
          </a:p>
        </p:txBody>
      </p:sp>
      <p:sp>
        <p:nvSpPr>
          <p:cNvPr id="1041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E930-58EA-4510-96C8-041AAE56F40C}" type="slidenum">
              <a:rPr lang="en-US"/>
              <a:pPr/>
              <a:t>5</a:t>
            </a:fld>
            <a:endParaRPr lang="en-US"/>
          </a:p>
        </p:txBody>
      </p:sp>
      <p:sp>
        <p:nvSpPr>
          <p:cNvPr id="1042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DDB2D6-52FF-415E-9680-2A6BD69A8FCD}" type="slidenum">
              <a:rPr lang="en-US"/>
              <a:pPr/>
              <a:t>6</a:t>
            </a:fld>
            <a:endParaRPr lang="en-US"/>
          </a:p>
        </p:txBody>
      </p:sp>
      <p:sp>
        <p:nvSpPr>
          <p:cNvPr id="1043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A2E77-A4C0-4570-9991-4D44DBFDC8E4}" type="slidenum">
              <a:rPr lang="en-US"/>
              <a:pPr/>
              <a:t>7</a:t>
            </a:fld>
            <a:endParaRPr lang="en-US"/>
          </a:p>
        </p:txBody>
      </p:sp>
      <p:sp>
        <p:nvSpPr>
          <p:cNvPr id="1045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D8F9E-D091-444D-A24C-924AAC002B47}" type="slidenum">
              <a:rPr lang="en-US"/>
              <a:pPr/>
              <a:t>8</a:t>
            </a:fld>
            <a:endParaRPr lang="en-US"/>
          </a:p>
        </p:txBody>
      </p:sp>
      <p:sp>
        <p:nvSpPr>
          <p:cNvPr id="1046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A5A5F-3A87-4FE1-8A4B-E7761E7C9FF6}" type="slidenum">
              <a:rPr lang="en-US"/>
              <a:pPr/>
              <a:t>9</a:t>
            </a:fld>
            <a:endParaRPr lang="en-US"/>
          </a:p>
        </p:txBody>
      </p:sp>
      <p:sp>
        <p:nvSpPr>
          <p:cNvPr id="1047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1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0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1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6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7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801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2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01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4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84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82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8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50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78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90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9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141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64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8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7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855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055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686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18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2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37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0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27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slide" Target="../slides/slide1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9" name="Picture 21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2551" name="upper_right" descr="11MSS Lesson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3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6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7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9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hidden">
          <a:xfrm>
            <a:off x="0" y="0"/>
            <a:ext cx="708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1" name="Picture 43" descr="11MSS_Headers-C33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2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5614" name="upper_right" descr="11MSS Lesson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9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hidden">
          <a:xfrm>
            <a:off x="0" y="0"/>
            <a:ext cx="708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11MSS_Headers-C33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73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hidden">
          <a:xfrm>
            <a:off x="0" y="0"/>
            <a:ext cx="708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3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4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17" Type="http://schemas.openxmlformats.org/officeDocument/2006/relationships/image" Target="../media/image15.jpeg"/><Relationship Id="rId2" Type="http://schemas.openxmlformats.org/officeDocument/2006/relationships/tags" Target="../tags/tag1.xml"/><Relationship Id="rId16" Type="http://schemas.openxmlformats.org/officeDocument/2006/relationships/image" Target="../media/image1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.jpe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slide" Target="slide1.xml"/><Relationship Id="rId14" Type="http://schemas.openxmlformats.org/officeDocument/2006/relationships/hyperlink" Target="http://connected.mcgraw-hill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7.jpe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3.xml"/><Relationship Id="rId7" Type="http://schemas.openxmlformats.org/officeDocument/2006/relationships/hyperlink" Target="334_links/chem_reactions.avi" TargetMode="Externa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9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2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3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6" Type="http://schemas.openxmlformats.org/officeDocument/2006/relationships/audio" Target="../media/audio5.wav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143000" y="1619250"/>
            <a:ext cx="52578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000000"/>
                </a:solidFill>
                <a:hlinkClick r:id="rId8" action="ppaction://hlinksldjump"/>
              </a:rPr>
              <a:t>Chapter Introduction</a:t>
            </a:r>
            <a:endParaRPr lang="en-US" sz="26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000000"/>
                </a:solidFill>
                <a:hlinkClick r:id="rId9" action="ppaction://hlinksldjump"/>
              </a:rPr>
              <a:t>Lesson 1</a:t>
            </a:r>
            <a:r>
              <a:rPr lang="en-US" sz="2600">
                <a:solidFill>
                  <a:srgbClr val="000000"/>
                </a:solidFill>
              </a:rPr>
              <a:t>	Understanding </a:t>
            </a:r>
            <a:br>
              <a:rPr lang="en-US" sz="2600">
                <a:solidFill>
                  <a:srgbClr val="000000"/>
                </a:solidFill>
              </a:rPr>
            </a:br>
            <a:r>
              <a:rPr lang="en-US" sz="2600">
                <a:solidFill>
                  <a:srgbClr val="000000"/>
                </a:solidFill>
              </a:rPr>
              <a:t>	Chemical Reactions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sz="2600">
                <a:solidFill>
                  <a:srgbClr val="000000"/>
                </a:solidFill>
              </a:rPr>
              <a:t>	Types of </a:t>
            </a:r>
            <a:br>
              <a:rPr lang="en-US" sz="2600">
                <a:solidFill>
                  <a:srgbClr val="000000"/>
                </a:solidFill>
              </a:rPr>
            </a:br>
            <a:r>
              <a:rPr lang="en-US" sz="2600">
                <a:solidFill>
                  <a:srgbClr val="000000"/>
                </a:solidFill>
              </a:rPr>
              <a:t>	Chemical Reactions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sz="2600">
                <a:solidFill>
                  <a:srgbClr val="808080"/>
                </a:solidFill>
              </a:rPr>
              <a:t>	</a:t>
            </a:r>
            <a:r>
              <a:rPr lang="en-US" sz="2600">
                <a:solidFill>
                  <a:srgbClr val="000000"/>
                </a:solidFill>
              </a:rPr>
              <a:t>Energy Changes and </a:t>
            </a:r>
            <a:br>
              <a:rPr lang="en-US" sz="2600">
                <a:solidFill>
                  <a:srgbClr val="000000"/>
                </a:solidFill>
              </a:rPr>
            </a:br>
            <a:r>
              <a:rPr lang="en-US" sz="2600">
                <a:solidFill>
                  <a:srgbClr val="000000"/>
                </a:solidFill>
              </a:rPr>
              <a:t>	Chemical Reactions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sz="2600" b="1">
              <a:solidFill>
                <a:srgbClr val="0069B6"/>
              </a:solidFill>
            </a:endParaRP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hidden">
          <a:xfrm>
            <a:off x="0" y="0"/>
            <a:ext cx="708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4" highlightClick="1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3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7" name="Picture 23" descr="C334-01A-MSS12-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56961" r="23125"/>
          <a:stretch>
            <a:fillRect/>
          </a:stretch>
        </p:blipFill>
        <p:spPr bwMode="auto">
          <a:xfrm>
            <a:off x="6248400" y="2259013"/>
            <a:ext cx="1666875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7361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62" name="Picture 6" descr="11MS-VisSumm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2 - VS</a:t>
            </a:r>
          </a:p>
        </p:txBody>
      </p:sp>
      <p:sp>
        <p:nvSpPr>
          <p:cNvPr id="813061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Chemical reactions are classified according to patterns seen in their reactants and products.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06079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30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086" name="Picture 6" descr="11MS-VisSumm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4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2 - VS</a:t>
            </a:r>
          </a:p>
        </p:txBody>
      </p:sp>
      <p:sp>
        <p:nvSpPr>
          <p:cNvPr id="814084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In a synthesis reaction, there are two or more reactants and one product. A decomposition reaction is the opposite of a synthesis reaction.</a:t>
            </a:r>
          </a:p>
        </p:txBody>
      </p:sp>
      <p:pic>
        <p:nvPicPr>
          <p:cNvPr id="814087" name="Picture 7" descr="C334-08A-MSS12-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429000"/>
            <a:ext cx="4572000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34889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4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10" name="Picture 6" descr="11MS-VisSumm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2 - VS</a:t>
            </a:r>
          </a:p>
        </p:txBody>
      </p:sp>
      <p:sp>
        <p:nvSpPr>
          <p:cNvPr id="815108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In replacement reactions, an element, or elements, in a compound is replaced with another element or elements.</a:t>
            </a:r>
          </a:p>
        </p:txBody>
      </p:sp>
      <p:pic>
        <p:nvPicPr>
          <p:cNvPr id="815111" name="Picture 7" descr="C334-09A-MSS12-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9963"/>
            <a:ext cx="6172200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28679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5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– LR1</a:t>
            </a:r>
          </a:p>
        </p:txBody>
      </p:sp>
      <p:pic>
        <p:nvPicPr>
          <p:cNvPr id="816131" name="background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132" name="oval"/>
          <p:cNvSpPr>
            <a:spLocks noChangeArrowheads="1"/>
          </p:cNvSpPr>
          <p:nvPr/>
        </p:nvSpPr>
        <p:spPr bwMode="auto">
          <a:xfrm>
            <a:off x="1095375" y="50577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16133" name="Answers"/>
          <p:cNvSpPr>
            <a:spLocks noChangeArrowheads="1"/>
          </p:cNvSpPr>
          <p:nvPr/>
        </p:nvSpPr>
        <p:spPr bwMode="auto">
          <a:xfrm>
            <a:off x="1143000" y="3349625"/>
            <a:ext cx="6781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A.	</a:t>
            </a:r>
            <a:r>
              <a:rPr lang="en-US" sz="30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single-replacement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B.	</a:t>
            </a:r>
            <a:r>
              <a:rPr lang="en-US" sz="3000">
                <a:solidFill>
                  <a:srgbClr val="000000"/>
                </a:solidFill>
                <a:cs typeface="Times New Roman" pitchFamily="1" charset="0"/>
              </a:rPr>
              <a:t>double-replacement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C.	</a:t>
            </a:r>
            <a:r>
              <a:rPr lang="en-US" sz="3000">
                <a:solidFill>
                  <a:srgbClr val="000000"/>
                </a:solidFill>
                <a:cs typeface="Times New Roman" pitchFamily="1" charset="0"/>
              </a:rPr>
              <a:t>combustion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D.	</a:t>
            </a:r>
            <a:r>
              <a:rPr lang="en-US" sz="3000">
                <a:solidFill>
                  <a:srgbClr val="000000"/>
                </a:solidFill>
                <a:cs typeface="Times New Roman" pitchFamily="1" charset="0"/>
              </a:rPr>
              <a:t>synthesis</a:t>
            </a:r>
          </a:p>
        </p:txBody>
      </p:sp>
      <p:sp>
        <p:nvSpPr>
          <p:cNvPr id="816134" name="Question"/>
          <p:cNvSpPr txBox="1">
            <a:spLocks noChangeArrowheads="1"/>
          </p:cNvSpPr>
          <p:nvPr/>
        </p:nvSpPr>
        <p:spPr bwMode="auto">
          <a:xfrm>
            <a:off x="1143000" y="1371600"/>
            <a:ext cx="6781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E40022"/>
                </a:solidFill>
              </a:rPr>
              <a:t>What term describes a type of chemical reaction in which two or more substances combine and form one compound?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86438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6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2" grpId="0" animBg="1"/>
      <p:bldP spid="8161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– LR2</a:t>
            </a:r>
          </a:p>
        </p:txBody>
      </p:sp>
      <p:pic>
        <p:nvPicPr>
          <p:cNvPr id="817155" name="background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6" name="oval"/>
          <p:cNvSpPr>
            <a:spLocks noChangeArrowheads="1"/>
          </p:cNvSpPr>
          <p:nvPr/>
        </p:nvSpPr>
        <p:spPr bwMode="auto">
          <a:xfrm>
            <a:off x="1095375" y="37147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17157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synthesis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combustion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single-replacement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double-replacement</a:t>
            </a:r>
          </a:p>
        </p:txBody>
      </p:sp>
      <p:sp>
        <p:nvSpPr>
          <p:cNvPr id="817158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9342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In which type of chemical reaction does a substance combine with oxygen and release energy?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96723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71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nimBg="1"/>
      <p:bldP spid="81715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– LR3</a:t>
            </a:r>
          </a:p>
        </p:txBody>
      </p:sp>
      <p:pic>
        <p:nvPicPr>
          <p:cNvPr id="818179" name="Picture 3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8180" name="Oval 4"/>
          <p:cNvSpPr>
            <a:spLocks noChangeArrowheads="1"/>
          </p:cNvSpPr>
          <p:nvPr/>
        </p:nvSpPr>
        <p:spPr bwMode="auto">
          <a:xfrm>
            <a:off x="1085850" y="32861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18181" name="Answers"/>
          <p:cNvSpPr>
            <a:spLocks noChangeArrowheads="1"/>
          </p:cNvSpPr>
          <p:nvPr/>
        </p:nvSpPr>
        <p:spPr bwMode="auto">
          <a:xfrm>
            <a:off x="1143000" y="3330575"/>
            <a:ext cx="6781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A.	</a:t>
            </a:r>
            <a:r>
              <a:rPr lang="en-US" sz="3000">
                <a:solidFill>
                  <a:srgbClr val="000000"/>
                </a:solidFill>
              </a:rPr>
              <a:t>double-replacement</a:t>
            </a: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B.	</a:t>
            </a:r>
            <a:r>
              <a:rPr lang="en-US" sz="3000">
                <a:solidFill>
                  <a:srgbClr val="000000"/>
                </a:solidFill>
              </a:rPr>
              <a:t>single-replacement</a:t>
            </a: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C.	</a:t>
            </a:r>
            <a:r>
              <a:rPr lang="en-US" sz="30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decomposition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D.	</a:t>
            </a:r>
            <a:r>
              <a:rPr lang="en-US" sz="3000">
                <a:solidFill>
                  <a:srgbClr val="000000"/>
                </a:solidFill>
              </a:rPr>
              <a:t>synthesis </a:t>
            </a:r>
          </a:p>
        </p:txBody>
      </p:sp>
      <p:sp>
        <p:nvSpPr>
          <p:cNvPr id="818182" name="Question"/>
          <p:cNvSpPr txBox="1">
            <a:spLocks noChangeArrowheads="1"/>
          </p:cNvSpPr>
          <p:nvPr/>
        </p:nvSpPr>
        <p:spPr bwMode="auto">
          <a:xfrm>
            <a:off x="1143000" y="1428750"/>
            <a:ext cx="6781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E40022"/>
                </a:solidFill>
              </a:rPr>
              <a:t>Which term refers to a chemical reaction in which the negative ions in two compounds switch places, forming two new compounds?</a:t>
            </a:r>
            <a:endParaRPr lang="en-US" sz="3000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6998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8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80" grpId="0" animBg="1"/>
      <p:bldP spid="81818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2 - Now</a:t>
            </a:r>
          </a:p>
        </p:txBody>
      </p:sp>
      <p:pic>
        <p:nvPicPr>
          <p:cNvPr id="819203" name="Picture 3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4" name="Picture 4" descr="WhatDoYouTh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12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11873B"/>
                </a:solidFill>
              </a:rPr>
              <a:t>3.	</a:t>
            </a:r>
            <a:r>
              <a:rPr lang="en-US" sz="2800">
                <a:solidFill>
                  <a:srgbClr val="000000"/>
                </a:solidFill>
              </a:rPr>
              <a:t>Reactions always start with two or more substances that react with each other.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11873B"/>
                </a:solidFill>
              </a:rPr>
              <a:t>4.	</a:t>
            </a:r>
            <a:r>
              <a:rPr lang="en-US" sz="2800">
                <a:solidFill>
                  <a:srgbClr val="000000"/>
                </a:solidFill>
              </a:rPr>
              <a:t>Water can be broken down into simpler substances.</a:t>
            </a:r>
          </a:p>
        </p:txBody>
      </p:sp>
      <p:sp>
        <p:nvSpPr>
          <p:cNvPr id="819213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6044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84" name="background" descr="11MS-LessonMen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Reading Guide - KC</a:t>
            </a:r>
          </a:p>
        </p:txBody>
      </p:sp>
      <p:pic>
        <p:nvPicPr>
          <p:cNvPr id="792580" name="KC_art" descr="11MC_KeyConce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1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How can you recognize the type of chemical reaction by the number or type of reactants and products?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are the different types of chemical reactions?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792582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3" name="Title"/>
          <p:cNvSpPr>
            <a:spLocks noChangeArrowheads="1"/>
          </p:cNvSpPr>
          <p:nvPr/>
        </p:nvSpPr>
        <p:spPr bwMode="auto">
          <a:xfrm>
            <a:off x="1044575" y="1376363"/>
            <a:ext cx="70326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Types of Chemical Reactions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3542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1" grpId="0" build="p" autoUpdateAnimBg="0"/>
      <p:bldP spid="79258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2-1</a:t>
            </a:r>
          </a:p>
        </p:txBody>
      </p:sp>
      <p:sp>
        <p:nvSpPr>
          <p:cNvPr id="7946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3683" y="1182688"/>
            <a:ext cx="7924800" cy="2160591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 smtClean="0"/>
              <a:t>Each </a:t>
            </a:r>
            <a:r>
              <a:rPr lang="en-US" dirty="0"/>
              <a:t>type of chemical reaction follows a unique pattern in the way atoms in reactants rearrange to form products</a:t>
            </a:r>
            <a:r>
              <a:rPr 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dirty="0" smtClean="0"/>
              <a:t>There are 4 main kinds of reaction.</a:t>
            </a:r>
            <a:endParaRPr lang="en-US" dirty="0"/>
          </a:p>
        </p:txBody>
      </p:sp>
      <p:sp>
        <p:nvSpPr>
          <p:cNvPr id="79462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Patterns in Reactions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95983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build="p"/>
      <p:bldP spid="7946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7976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synthesis.wav"/>
                </a:hlinkClick>
              </a:rPr>
              <a:t>synthesis</a:t>
            </a:r>
            <a:r>
              <a:rPr lang="en-US"/>
              <a:t> is a type of chemical reaction in which two or more substances combine and form one compound.</a:t>
            </a:r>
          </a:p>
        </p:txBody>
      </p:sp>
      <p:sp>
        <p:nvSpPr>
          <p:cNvPr id="79770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Types of Chemical Reactions</a:t>
            </a:r>
          </a:p>
        </p:txBody>
      </p:sp>
      <p:pic>
        <p:nvPicPr>
          <p:cNvPr id="797706" name="Picture 10" descr="C334-08A-MSS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9393" r="9360" b="49754"/>
          <a:stretch>
            <a:fillRect/>
          </a:stretch>
        </p:blipFill>
        <p:spPr bwMode="auto">
          <a:xfrm>
            <a:off x="533400" y="3124200"/>
            <a:ext cx="8077200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7707" name="Picture 11" descr="11MS-get_animated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91200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9615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build="p"/>
      <p:bldP spid="7977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798729" name="Text Box 9"/>
          <p:cNvSpPr txBox="1">
            <a:spLocks noChangeArrowheads="1"/>
          </p:cNvSpPr>
          <p:nvPr/>
        </p:nvSpPr>
        <p:spPr bwMode="auto">
          <a:xfrm>
            <a:off x="1247775" y="2970213"/>
            <a:ext cx="67818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synthesis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000000"/>
                </a:solidFill>
              </a:rPr>
              <a:t>from Greek </a:t>
            </a:r>
            <a:r>
              <a:rPr lang="en-US" sz="3200" i="1">
                <a:solidFill>
                  <a:srgbClr val="000000"/>
                </a:solidFill>
              </a:rPr>
              <a:t>syn–</a:t>
            </a:r>
            <a:r>
              <a:rPr lang="en-US" sz="3200">
                <a:solidFill>
                  <a:srgbClr val="000000"/>
                </a:solidFill>
              </a:rPr>
              <a:t>, means “together”; and </a:t>
            </a:r>
            <a:r>
              <a:rPr lang="en-US" sz="3200" i="1">
                <a:solidFill>
                  <a:srgbClr val="000000"/>
                </a:solidFill>
              </a:rPr>
              <a:t>tithenai</a:t>
            </a:r>
            <a:r>
              <a:rPr lang="en-US" sz="3200">
                <a:solidFill>
                  <a:srgbClr val="000000"/>
                </a:solidFill>
              </a:rPr>
              <a:t>, means “put”</a:t>
            </a:r>
          </a:p>
        </p:txBody>
      </p:sp>
      <p:grpSp>
        <p:nvGrpSpPr>
          <p:cNvPr id="798730" name="Group 10"/>
          <p:cNvGrpSpPr>
            <a:grpSpLocks/>
          </p:cNvGrpSpPr>
          <p:nvPr/>
        </p:nvGrpSpPr>
        <p:grpSpPr bwMode="auto">
          <a:xfrm>
            <a:off x="966788" y="2212975"/>
            <a:ext cx="7186612" cy="2663825"/>
            <a:chOff x="495" y="887"/>
            <a:chExt cx="4527" cy="1678"/>
          </a:xfrm>
        </p:grpSpPr>
        <p:sp>
          <p:nvSpPr>
            <p:cNvPr id="798731" name="Rectangle 11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798732" name="Rectangle 12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798733" name="Picture 13" descr="WordOrigin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873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Types of Chemical Reactions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2071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9512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In 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decomposition_3.wav"/>
                </a:hlinkClick>
              </a:rPr>
              <a:t>decomposition</a:t>
            </a:r>
            <a:r>
              <a:rPr lang="en-US"/>
              <a:t> reaction, one compound breaks down and forms </a:t>
            </a:r>
            <a:br>
              <a:rPr lang="en-US"/>
            </a:br>
            <a:r>
              <a:rPr lang="en-US"/>
              <a:t>two or more substances.</a:t>
            </a:r>
          </a:p>
        </p:txBody>
      </p:sp>
      <p:sp>
        <p:nvSpPr>
          <p:cNvPr id="95130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Types of Chemical Reactions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513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81350"/>
            <a:ext cx="807720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36331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93491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In 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single-replacement_reaction.wav"/>
                </a:hlinkClick>
              </a:rPr>
              <a:t>single-replacement</a:t>
            </a:r>
            <a:r>
              <a:rPr lang="en-US"/>
              <a:t> reaction, one element replaces another element in a compound.</a:t>
            </a:r>
          </a:p>
        </p:txBody>
      </p:sp>
      <p:sp>
        <p:nvSpPr>
          <p:cNvPr id="93491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Types of Chemical Reactions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34917" name="Picture 5" descr="C334-09A-MSS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9953" r="6580" b="50169"/>
          <a:stretch>
            <a:fillRect/>
          </a:stretch>
        </p:blipFill>
        <p:spPr bwMode="auto">
          <a:xfrm>
            <a:off x="609600" y="3294063"/>
            <a:ext cx="8001000" cy="20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52264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95232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In 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double-replacement_reaction.wav"/>
                </a:hlinkClick>
              </a:rPr>
              <a:t>double-replacement</a:t>
            </a:r>
            <a:r>
              <a:rPr lang="en-US"/>
              <a:t> reaction, the negative ions in two compounds switch places, forming two new compounds.</a:t>
            </a:r>
          </a:p>
        </p:txBody>
      </p:sp>
      <p:sp>
        <p:nvSpPr>
          <p:cNvPr id="95232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Types of Chemical Reactions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grpSp>
        <p:nvGrpSpPr>
          <p:cNvPr id="952329" name="Group 9"/>
          <p:cNvGrpSpPr>
            <a:grpSpLocks/>
          </p:cNvGrpSpPr>
          <p:nvPr/>
        </p:nvGrpSpPr>
        <p:grpSpPr bwMode="auto">
          <a:xfrm>
            <a:off x="609600" y="3352800"/>
            <a:ext cx="8029575" cy="2125663"/>
            <a:chOff x="384" y="2112"/>
            <a:chExt cx="5058" cy="1339"/>
          </a:xfrm>
        </p:grpSpPr>
        <p:pic>
          <p:nvPicPr>
            <p:cNvPr id="952325" name="Picture 5" descr="C334-09A-MSS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53896" r="58882" b="19447"/>
            <a:stretch>
              <a:fillRect/>
            </a:stretch>
          </p:blipFill>
          <p:spPr bwMode="auto">
            <a:xfrm>
              <a:off x="384" y="2112"/>
              <a:ext cx="2178" cy="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327" name="Picture 7" descr="C334-09A-MSS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28" t="71584" r="1317" b="17400"/>
            <a:stretch>
              <a:fillRect/>
            </a:stretch>
          </p:blipFill>
          <p:spPr bwMode="auto">
            <a:xfrm>
              <a:off x="468" y="3096"/>
              <a:ext cx="3144" cy="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328" name="Picture 8" descr="C334-09A-MSS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81081" r="66777" b="4179"/>
            <a:stretch>
              <a:fillRect/>
            </a:stretch>
          </p:blipFill>
          <p:spPr bwMode="auto">
            <a:xfrm>
              <a:off x="3696" y="2400"/>
              <a:ext cx="1746" cy="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81479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9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381250"/>
            <a:ext cx="53721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93798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89050"/>
            <a:ext cx="7924800" cy="18446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6" name="combustion.wav"/>
                </a:hlinkClick>
              </a:rPr>
              <a:t>Combustion</a:t>
            </a:r>
            <a:r>
              <a:rPr lang="en-US"/>
              <a:t> is a chemical reaction in which a substance combines with oxygen and releases </a:t>
            </a:r>
            <a:br>
              <a:rPr lang="en-US"/>
            </a:br>
            <a:r>
              <a:rPr lang="en-US"/>
              <a:t>energy. </a:t>
            </a:r>
          </a:p>
        </p:txBody>
      </p:sp>
      <p:sp>
        <p:nvSpPr>
          <p:cNvPr id="93798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Types of Chemical Reactions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9379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400</Words>
  <Application>Microsoft Office PowerPoint</Application>
  <PresentationFormat>On-screen Show (4:3)</PresentationFormat>
  <Paragraphs>77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2_Default Design</vt:lpstr>
      <vt:lpstr>3_Default Design</vt:lpstr>
      <vt:lpstr>9_Default Design</vt:lpstr>
      <vt:lpstr>Chapter Menu</vt:lpstr>
      <vt:lpstr>Lesson 2 Reading Guide - KC</vt:lpstr>
      <vt:lpstr>Lesson 2-1</vt:lpstr>
      <vt:lpstr>Lesson 2-2</vt:lpstr>
      <vt:lpstr>Lesson 2-2</vt:lpstr>
      <vt:lpstr>Lesson 2-2</vt:lpstr>
      <vt:lpstr>Lesson 2-2</vt:lpstr>
      <vt:lpstr>Lesson 2-2</vt:lpstr>
      <vt:lpstr>Lesson 2-2</vt:lpstr>
      <vt:lpstr>Lesson 2 - VS</vt:lpstr>
      <vt:lpstr>Lesson 2 - VS</vt:lpstr>
      <vt:lpstr>Lesson 2 - VS</vt:lpstr>
      <vt:lpstr>Lesson 2 – LR1</vt:lpstr>
      <vt:lpstr>Lesson 2 – LR2</vt:lpstr>
      <vt:lpstr>Lesson 2 – LR3</vt:lpstr>
      <vt:lpstr>Lesson 2 -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Elizabeth Greenman</dc:creator>
  <cp:lastModifiedBy>Elizabeth Greenman</cp:lastModifiedBy>
  <cp:revision>1</cp:revision>
  <dcterms:created xsi:type="dcterms:W3CDTF">2014-01-10T22:26:19Z</dcterms:created>
  <dcterms:modified xsi:type="dcterms:W3CDTF">2014-01-10T22:28:26Z</dcterms:modified>
</cp:coreProperties>
</file>