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79" r:id="rId4"/>
    <p:sldId id="257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BFA7-ACF7-4825-978B-42F1C98E5377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56DCE-89E9-4AC8-8CFB-DB6D52C05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C56A3-49E7-410A-9D90-4FC63515EE49}" type="slidenum">
              <a:rPr lang="en-US"/>
              <a:pPr/>
              <a:t>1</a:t>
            </a:fld>
            <a:endParaRPr lang="en-US"/>
          </a:p>
        </p:txBody>
      </p:sp>
      <p:sp>
        <p:nvSpPr>
          <p:cNvPr id="1000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B3C32-046C-45F2-A2F2-F071B39B237D}" type="slidenum">
              <a:rPr lang="en-US"/>
              <a:pPr/>
              <a:t>10</a:t>
            </a:fld>
            <a:endParaRPr lang="en-US"/>
          </a:p>
        </p:txBody>
      </p:sp>
      <p:sp>
        <p:nvSpPr>
          <p:cNvPr id="1068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26784-6E42-4AFB-BE2C-73C35D26E9D9}" type="slidenum">
              <a:rPr lang="en-US"/>
              <a:pPr/>
              <a:t>11</a:t>
            </a:fld>
            <a:endParaRPr lang="en-US"/>
          </a:p>
        </p:txBody>
      </p:sp>
      <p:sp>
        <p:nvSpPr>
          <p:cNvPr id="1069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8B82F-7F95-48B4-B4AC-A915D19911AE}" type="slidenum">
              <a:rPr lang="en-US"/>
              <a:pPr/>
              <a:t>12</a:t>
            </a:fld>
            <a:endParaRPr lang="en-US"/>
          </a:p>
        </p:txBody>
      </p:sp>
      <p:sp>
        <p:nvSpPr>
          <p:cNvPr id="1070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D3B16-ECFA-4065-BD77-B4F2796735BE}" type="slidenum">
              <a:rPr lang="en-US"/>
              <a:pPr/>
              <a:t>13</a:t>
            </a:fld>
            <a:endParaRPr lang="en-US"/>
          </a:p>
        </p:txBody>
      </p:sp>
      <p:sp>
        <p:nvSpPr>
          <p:cNvPr id="1071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D4B3B-3F5C-4376-9962-7DFF734CC658}" type="slidenum">
              <a:rPr lang="en-US"/>
              <a:pPr/>
              <a:t>14</a:t>
            </a:fld>
            <a:endParaRPr lang="en-US"/>
          </a:p>
        </p:txBody>
      </p:sp>
      <p:sp>
        <p:nvSpPr>
          <p:cNvPr id="1072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0D639F-D04F-41BC-A89F-734096045E57}" type="slidenum">
              <a:rPr lang="en-US"/>
              <a:pPr/>
              <a:t>15</a:t>
            </a:fld>
            <a:endParaRPr lang="en-US"/>
          </a:p>
        </p:txBody>
      </p:sp>
      <p:sp>
        <p:nvSpPr>
          <p:cNvPr id="1073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CC0D7-BEDF-4EB1-A58D-E3D450F96CFA}" type="slidenum">
              <a:rPr lang="en-US"/>
              <a:pPr/>
              <a:t>16</a:t>
            </a:fld>
            <a:endParaRPr lang="en-US"/>
          </a:p>
        </p:txBody>
      </p:sp>
      <p:sp>
        <p:nvSpPr>
          <p:cNvPr id="1074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2229B-66B2-4221-9299-A242660FE2FB}" type="slidenum">
              <a:rPr lang="en-US"/>
              <a:pPr/>
              <a:t>17</a:t>
            </a:fld>
            <a:endParaRPr lang="en-US"/>
          </a:p>
        </p:txBody>
      </p:sp>
      <p:sp>
        <p:nvSpPr>
          <p:cNvPr id="1075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7CA51-7A89-409E-80D1-F657F0D5ED49}" type="slidenum">
              <a:rPr lang="en-US"/>
              <a:pPr/>
              <a:t>18</a:t>
            </a:fld>
            <a:endParaRPr lang="en-US"/>
          </a:p>
        </p:txBody>
      </p:sp>
      <p:sp>
        <p:nvSpPr>
          <p:cNvPr id="1076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31519-4447-43DA-B396-639BDAE7E4FC}" type="slidenum">
              <a:rPr lang="en-US"/>
              <a:pPr/>
              <a:t>19</a:t>
            </a:fld>
            <a:endParaRPr lang="en-US"/>
          </a:p>
        </p:txBody>
      </p:sp>
      <p:sp>
        <p:nvSpPr>
          <p:cNvPr id="1077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48BB0-FB5A-4110-BC99-CD2C4515F5B4}" type="slidenum">
              <a:rPr lang="en-US"/>
              <a:pPr/>
              <a:t>2</a:t>
            </a:fld>
            <a:endParaRPr lang="en-US"/>
          </a:p>
        </p:txBody>
      </p:sp>
      <p:sp>
        <p:nvSpPr>
          <p:cNvPr id="1056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99D09-14AC-4322-9DCC-A8E7D1299A23}" type="slidenum">
              <a:rPr lang="en-US"/>
              <a:pPr/>
              <a:t>20</a:t>
            </a:fld>
            <a:endParaRPr lang="en-US"/>
          </a:p>
        </p:txBody>
      </p:sp>
      <p:sp>
        <p:nvSpPr>
          <p:cNvPr id="1078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4ACE0-FD02-4BB5-8869-9BB02D1D6344}" type="slidenum">
              <a:rPr lang="en-US"/>
              <a:pPr/>
              <a:t>3</a:t>
            </a:fld>
            <a:endParaRPr lang="en-US"/>
          </a:p>
        </p:txBody>
      </p:sp>
      <p:sp>
        <p:nvSpPr>
          <p:cNvPr id="1058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3BB9E-B14C-4F2B-A92F-06C97D10FC09}" type="slidenum">
              <a:rPr lang="en-US"/>
              <a:pPr/>
              <a:t>4</a:t>
            </a:fld>
            <a:endParaRPr lang="en-US"/>
          </a:p>
        </p:txBody>
      </p:sp>
      <p:sp>
        <p:nvSpPr>
          <p:cNvPr id="1059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21797-1F03-4884-9DC6-5F860E4D84AF}" type="slidenum">
              <a:rPr lang="en-US"/>
              <a:pPr/>
              <a:t>5</a:t>
            </a:fld>
            <a:endParaRPr lang="en-US"/>
          </a:p>
        </p:txBody>
      </p:sp>
      <p:sp>
        <p:nvSpPr>
          <p:cNvPr id="1061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F0DC6-A4B1-4A77-AE56-EE7F7C8E57EC}" type="slidenum">
              <a:rPr lang="en-US"/>
              <a:pPr/>
              <a:t>6</a:t>
            </a:fld>
            <a:endParaRPr lang="en-US"/>
          </a:p>
        </p:txBody>
      </p:sp>
      <p:sp>
        <p:nvSpPr>
          <p:cNvPr id="1062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AF24E-7EC5-412F-8A8C-7912A58DDEC3}" type="slidenum">
              <a:rPr lang="en-US"/>
              <a:pPr/>
              <a:t>7</a:t>
            </a:fld>
            <a:endParaRPr lang="en-US"/>
          </a:p>
        </p:txBody>
      </p:sp>
      <p:sp>
        <p:nvSpPr>
          <p:cNvPr id="1063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26B8A-0B6E-4A8C-A9E9-638EEA3D49EE}" type="slidenum">
              <a:rPr lang="en-US"/>
              <a:pPr/>
              <a:t>8</a:t>
            </a:fld>
            <a:endParaRPr lang="en-US"/>
          </a:p>
        </p:txBody>
      </p:sp>
      <p:sp>
        <p:nvSpPr>
          <p:cNvPr id="1065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3C191-2FAB-44EE-B1EE-9CCE5FC23254}" type="slidenum">
              <a:rPr lang="en-US"/>
              <a:pPr/>
              <a:t>9</a:t>
            </a:fld>
            <a:endParaRPr lang="en-US"/>
          </a:p>
        </p:txBody>
      </p:sp>
      <p:sp>
        <p:nvSpPr>
          <p:cNvPr id="1067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3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7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1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0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699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78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83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8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183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01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95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623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82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1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93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6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046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20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5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0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99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631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180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825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92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7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3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8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55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83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03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slide" Target="../slides/slide1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6639" name="upper_right" descr="11MSS Lesson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9" name="Picture 35" descr="11MSS_Headers-C33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6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8683" name="upper_right" descr="11MSS Lesson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2" name="Picture 30" descr="11MSS_Headers-C334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4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34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69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17" Type="http://schemas.openxmlformats.org/officeDocument/2006/relationships/image" Target="../media/image15.jpeg"/><Relationship Id="rId2" Type="http://schemas.openxmlformats.org/officeDocument/2006/relationships/tags" Target="../tags/tag1.xml"/><Relationship Id="rId16" Type="http://schemas.openxmlformats.org/officeDocument/2006/relationships/image" Target="../media/image11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.jpe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slide" Target="slide17.xml"/><Relationship Id="rId14" Type="http://schemas.openxmlformats.org/officeDocument/2006/relationships/hyperlink" Target="http://connected.mcgraw-hill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audio" Target="../media/audio5.wav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6" Type="http://schemas.openxmlformats.org/officeDocument/2006/relationships/audio" Target="../media/audio4.wav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3.png"/><Relationship Id="rId5" Type="http://schemas.openxmlformats.org/officeDocument/2006/relationships/audio" Target="../media/audio6.wav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6.jpe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7.jpe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9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jpe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1.jpeg"/><Relationship Id="rId5" Type="http://schemas.openxmlformats.org/officeDocument/2006/relationships/audio" Target="../media/audio3.wav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143000" y="1619250"/>
            <a:ext cx="5257800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16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000000"/>
                </a:solidFill>
                <a:hlinkClick r:id="rId8" action="ppaction://hlinksldjump"/>
              </a:rPr>
              <a:t>Chapter Introduction</a:t>
            </a:r>
            <a:endParaRPr lang="en-US" sz="26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000000"/>
                </a:solidFill>
                <a:hlinkClick r:id="rId9" action="ppaction://hlinksldjump"/>
              </a:rPr>
              <a:t>Lesson 1</a:t>
            </a:r>
            <a:r>
              <a:rPr lang="en-US" sz="2600">
                <a:solidFill>
                  <a:srgbClr val="000000"/>
                </a:solidFill>
              </a:rPr>
              <a:t>	Understanding </a:t>
            </a:r>
            <a:br>
              <a:rPr lang="en-US" sz="2600">
                <a:solidFill>
                  <a:srgbClr val="000000"/>
                </a:solidFill>
              </a:rPr>
            </a:br>
            <a:r>
              <a:rPr lang="en-US" sz="2600">
                <a:solidFill>
                  <a:srgbClr val="000000"/>
                </a:solidFill>
              </a:rPr>
              <a:t>	Chemical Reactions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sz="2600">
                <a:solidFill>
                  <a:srgbClr val="000000"/>
                </a:solidFill>
              </a:rPr>
              <a:t>	Types of </a:t>
            </a:r>
            <a:br>
              <a:rPr lang="en-US" sz="2600">
                <a:solidFill>
                  <a:srgbClr val="000000"/>
                </a:solidFill>
              </a:rPr>
            </a:br>
            <a:r>
              <a:rPr lang="en-US" sz="2600">
                <a:solidFill>
                  <a:srgbClr val="000000"/>
                </a:solidFill>
              </a:rPr>
              <a:t>	Chemical Reactions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sz="2600">
                <a:solidFill>
                  <a:srgbClr val="808080"/>
                </a:solidFill>
              </a:rPr>
              <a:t>	</a:t>
            </a:r>
            <a:r>
              <a:rPr lang="en-US" sz="2600">
                <a:solidFill>
                  <a:srgbClr val="000000"/>
                </a:solidFill>
              </a:rPr>
              <a:t>Energy Changes and </a:t>
            </a:r>
            <a:br>
              <a:rPr lang="en-US" sz="2600">
                <a:solidFill>
                  <a:srgbClr val="000000"/>
                </a:solidFill>
              </a:rPr>
            </a:br>
            <a:r>
              <a:rPr lang="en-US" sz="2600">
                <a:solidFill>
                  <a:srgbClr val="000000"/>
                </a:solidFill>
              </a:rPr>
              <a:t>	Chemical Reactions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sz="2600" b="1">
              <a:solidFill>
                <a:srgbClr val="0069B6"/>
              </a:solidFill>
            </a:endParaRP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/>
          <a:stretch>
            <a:fillRect/>
          </a:stretch>
        </p:blipFill>
        <p:spPr bwMode="hidden">
          <a:xfrm>
            <a:off x="0" y="0"/>
            <a:ext cx="7086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4" highlightClick="1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3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7" name="Picture 23" descr="C334-01A-MSS12-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56961" r="23125"/>
          <a:stretch>
            <a:fillRect/>
          </a:stretch>
        </p:blipFill>
        <p:spPr bwMode="auto">
          <a:xfrm>
            <a:off x="6248400" y="2259013"/>
            <a:ext cx="1666875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38791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8417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4735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Increased surface area increases reaction rate because more particles on the surface of a solid come into contact with the particles of another substance.</a:t>
            </a:r>
          </a:p>
          <a:p>
            <a:pPr>
              <a:buClr>
                <a:srgbClr val="E40004"/>
              </a:buClr>
            </a:pPr>
            <a:r>
              <a:rPr lang="en-US"/>
              <a:t>At higher temperatures, the average speed of particles is greater, particles collide more often, and collisions with more energy are more likely to break chemical bonds.</a:t>
            </a:r>
          </a:p>
        </p:txBody>
      </p:sp>
      <p:sp>
        <p:nvSpPr>
          <p:cNvPr id="8417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Reaction Rates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29652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94515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4512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Increasing the concentration of one or more reactants increases collisions between particles, resulting in a fast reaction rate.</a:t>
            </a:r>
          </a:p>
          <a:p>
            <a:pPr>
              <a:buClr>
                <a:srgbClr val="E40004"/>
              </a:buClr>
            </a:pPr>
            <a:r>
              <a:rPr lang="en-US"/>
              <a:t>In gases, an increase in pressure pushes gas particles closer together, resulting in more collisions.</a:t>
            </a:r>
          </a:p>
        </p:txBody>
      </p:sp>
      <p:sp>
        <p:nvSpPr>
          <p:cNvPr id="94515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Reaction Rates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65451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181" name="Picture 5" descr="C334-12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"/>
          <a:stretch>
            <a:fillRect/>
          </a:stretch>
        </p:blipFill>
        <p:spPr bwMode="auto">
          <a:xfrm>
            <a:off x="3857625" y="2076450"/>
            <a:ext cx="4848225" cy="4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9461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924800" cy="43275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6" name="catalyst.wav"/>
                </a:hlinkClick>
              </a:rPr>
              <a:t>catalyst</a:t>
            </a:r>
            <a:r>
              <a:rPr lang="en-US"/>
              <a:t> is a substance that increases reaction rate by lowering the activation energy of a reaction.</a:t>
            </a:r>
          </a:p>
          <a:p>
            <a:pPr>
              <a:buClr>
                <a:srgbClr val="E40004"/>
              </a:buClr>
            </a:pPr>
            <a:r>
              <a:rPr lang="en-US"/>
              <a:t>An</a:t>
            </a:r>
            <a:r>
              <a:rPr lang="en-US">
                <a:hlinkClick r:id="" action="ppaction://noaction">
                  <a:snd r:embed="rId7" name="enzyme_1.wav"/>
                </a:hlinkClick>
              </a:rPr>
              <a:t>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7" name="enzyme_1.wav"/>
                </a:hlinkClick>
              </a:rPr>
              <a:t>enzyme</a:t>
            </a:r>
            <a:r>
              <a:rPr lang="en-US"/>
              <a:t> is </a:t>
            </a:r>
            <a:br>
              <a:rPr lang="en-US"/>
            </a:br>
            <a:r>
              <a:rPr lang="en-US"/>
              <a:t>a catalyst that </a:t>
            </a:r>
            <a:br>
              <a:rPr lang="en-US"/>
            </a:br>
            <a:r>
              <a:rPr lang="en-US"/>
              <a:t>speeds up </a:t>
            </a:r>
            <a:br>
              <a:rPr lang="en-US"/>
            </a:br>
            <a:r>
              <a:rPr lang="en-US"/>
              <a:t>chemical </a:t>
            </a:r>
            <a:br>
              <a:rPr lang="en-US"/>
            </a:br>
            <a:r>
              <a:rPr lang="en-US"/>
              <a:t>reactions in </a:t>
            </a:r>
            <a:br>
              <a:rPr lang="en-US"/>
            </a:br>
            <a:r>
              <a:rPr lang="en-US"/>
              <a:t>living cells.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29437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94720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An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inhibitor.wav"/>
                </a:hlinkClick>
              </a:rPr>
              <a:t>inhibitor</a:t>
            </a:r>
            <a:r>
              <a:rPr lang="en-US"/>
              <a:t> is a substance that slows, or even stops, a chemical reaction.</a:t>
            </a:r>
          </a:p>
        </p:txBody>
      </p:sp>
      <p:sp>
        <p:nvSpPr>
          <p:cNvPr id="94720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Reaction Rates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grpSp>
        <p:nvGrpSpPr>
          <p:cNvPr id="947205" name="Group 5"/>
          <p:cNvGrpSpPr>
            <a:grpSpLocks/>
          </p:cNvGrpSpPr>
          <p:nvPr/>
        </p:nvGrpSpPr>
        <p:grpSpPr bwMode="auto">
          <a:xfrm>
            <a:off x="638175" y="2774950"/>
            <a:ext cx="7577138" cy="2635250"/>
            <a:chOff x="429" y="1074"/>
            <a:chExt cx="4773" cy="1660"/>
          </a:xfrm>
        </p:grpSpPr>
        <p:sp>
          <p:nvSpPr>
            <p:cNvPr id="947206" name="Rectangle 6"/>
            <p:cNvSpPr>
              <a:spLocks noChangeArrowheads="1"/>
            </p:cNvSpPr>
            <p:nvPr/>
          </p:nvSpPr>
          <p:spPr bwMode="auto">
            <a:xfrm>
              <a:off x="675" y="1370"/>
              <a:ext cx="4527" cy="1364"/>
            </a:xfrm>
            <a:prstGeom prst="rect">
              <a:avLst/>
            </a:prstGeom>
            <a:noFill/>
            <a:ln w="57150" algn="ctr">
              <a:solidFill>
                <a:srgbClr val="B1001B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47207" name="Rectangle 7"/>
            <p:cNvSpPr>
              <a:spLocks noChangeArrowheads="1"/>
            </p:cNvSpPr>
            <p:nvPr/>
          </p:nvSpPr>
          <p:spPr bwMode="auto">
            <a:xfrm>
              <a:off x="474" y="1292"/>
              <a:ext cx="3582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47208" name="Picture 8" descr="MA_Key-Concept_hea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" y="1074"/>
              <a:ext cx="3642" cy="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7209" name="Text Box 9"/>
          <p:cNvSpPr txBox="1">
            <a:spLocks noChangeArrowheads="1"/>
          </p:cNvSpPr>
          <p:nvPr/>
        </p:nvSpPr>
        <p:spPr bwMode="auto">
          <a:xfrm>
            <a:off x="1890713" y="3844925"/>
            <a:ext cx="5567362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0069B6"/>
                </a:solidFill>
              </a:rPr>
              <a:t>What factors can affect the rate of a chemical reaction?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90034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  <p:bldP spid="9472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70" name="Picture 6" descr="11MS-VisSumm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3 - VS</a:t>
            </a:r>
          </a:p>
        </p:txBody>
      </p:sp>
      <p:pic>
        <p:nvPicPr>
          <p:cNvPr id="856071" name="Picture 7" descr="C334-10A-MSS12-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31925"/>
            <a:ext cx="2424113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069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42862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Chemical reactions that release energy are exothermic, and those that absorb energy are endothermic.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97378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60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4" name="Picture 6" descr="11MS-VisSumm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7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3 - VS</a:t>
            </a:r>
          </a:p>
        </p:txBody>
      </p:sp>
      <p:sp>
        <p:nvSpPr>
          <p:cNvPr id="857092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Activation energy must be added to a chemical reaction for it to proceed.</a:t>
            </a:r>
          </a:p>
        </p:txBody>
      </p:sp>
      <p:pic>
        <p:nvPicPr>
          <p:cNvPr id="857095" name="Picture 7" descr="C334-11A-MSS12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2476500"/>
            <a:ext cx="3624263" cy="283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68622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70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18" name="Picture 6" descr="11MS-VisSumm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3 - VS</a:t>
            </a:r>
          </a:p>
        </p:txBody>
      </p:sp>
      <p:sp>
        <p:nvSpPr>
          <p:cNvPr id="858116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Catalysts, including enzymes, speed up chemical reactions. Inhibitors slow them down.</a:t>
            </a:r>
          </a:p>
        </p:txBody>
      </p:sp>
      <p:pic>
        <p:nvPicPr>
          <p:cNvPr id="858119" name="Picture 7" descr="C334-12A-MSS12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2819400"/>
            <a:ext cx="3509963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28627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81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– LR1</a:t>
            </a:r>
          </a:p>
        </p:txBody>
      </p:sp>
      <p:pic>
        <p:nvPicPr>
          <p:cNvPr id="859139" name="background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0" name="oval"/>
          <p:cNvSpPr>
            <a:spLocks noChangeArrowheads="1"/>
          </p:cNvSpPr>
          <p:nvPr/>
        </p:nvSpPr>
        <p:spPr bwMode="auto">
          <a:xfrm>
            <a:off x="1095375" y="30384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59141" name="Answers"/>
          <p:cNvSpPr>
            <a:spLocks noChangeArrowheads="1"/>
          </p:cNvSpPr>
          <p:nvPr/>
        </p:nvSpPr>
        <p:spPr bwMode="auto">
          <a:xfrm>
            <a:off x="1143000" y="3065463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</a:t>
            </a:r>
            <a:r>
              <a:rPr lang="en-US" sz="3200">
                <a:solidFill>
                  <a:srgbClr val="11873B"/>
                </a:solidFill>
              </a:rPr>
              <a:t>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activation energy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catalyst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inhibitor 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reactant</a:t>
            </a:r>
          </a:p>
        </p:txBody>
      </p:sp>
      <p:sp>
        <p:nvSpPr>
          <p:cNvPr id="859142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What term refers to the minimum amount of energy needed to start a chemical reaction?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39184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91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9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9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9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9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0" grpId="0" animBg="1"/>
      <p:bldP spid="85914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– LR2</a:t>
            </a:r>
          </a:p>
        </p:txBody>
      </p:sp>
      <p:pic>
        <p:nvPicPr>
          <p:cNvPr id="860163" name="background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64" name="oval"/>
          <p:cNvSpPr>
            <a:spLocks noChangeArrowheads="1"/>
          </p:cNvSpPr>
          <p:nvPr/>
        </p:nvSpPr>
        <p:spPr bwMode="auto">
          <a:xfrm>
            <a:off x="1095375" y="36576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60165" name="Answers"/>
          <p:cNvSpPr>
            <a:spLocks noChangeArrowheads="1"/>
          </p:cNvSpPr>
          <p:nvPr/>
        </p:nvSpPr>
        <p:spPr bwMode="auto">
          <a:xfrm>
            <a:off x="1143000" y="3028950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A.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reactant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B.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inhibitor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C.	</a:t>
            </a:r>
            <a:r>
              <a:rPr lang="en-US" sz="32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enzyme </a:t>
            </a:r>
            <a:endParaRPr lang="en-US" sz="32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D.</a:t>
            </a:r>
            <a:r>
              <a:rPr lang="en-US" sz="3200">
                <a:solidFill>
                  <a:srgbClr val="11873B"/>
                </a:solidFill>
              </a:rPr>
              <a:t>	</a:t>
            </a:r>
            <a:r>
              <a:rPr lang="en-US" sz="3200">
                <a:solidFill>
                  <a:srgbClr val="000000"/>
                </a:solidFill>
                <a:cs typeface="Times New Roman" pitchFamily="1" charset="0"/>
              </a:rPr>
              <a:t>catalyst</a:t>
            </a:r>
          </a:p>
        </p:txBody>
      </p:sp>
      <p:sp>
        <p:nvSpPr>
          <p:cNvPr id="86016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</a:rPr>
              <a:t>What is the name for a substance that slows, or even stops a chemical reaction?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01455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4" grpId="0" animBg="1"/>
      <p:bldP spid="86016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– LR3</a:t>
            </a:r>
          </a:p>
        </p:txBody>
      </p:sp>
      <p:pic>
        <p:nvPicPr>
          <p:cNvPr id="861187" name="Picture 3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1188" name="Oval 4"/>
          <p:cNvSpPr>
            <a:spLocks noChangeArrowheads="1"/>
          </p:cNvSpPr>
          <p:nvPr/>
        </p:nvSpPr>
        <p:spPr bwMode="auto">
          <a:xfrm>
            <a:off x="1095375" y="38004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61189" name="Answers"/>
          <p:cNvSpPr>
            <a:spLocks noChangeArrowheads="1"/>
          </p:cNvSpPr>
          <p:nvPr/>
        </p:nvSpPr>
        <p:spPr bwMode="auto">
          <a:xfrm>
            <a:off x="1143000" y="3216275"/>
            <a:ext cx="6781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A.</a:t>
            </a:r>
            <a:r>
              <a:rPr lang="en-US" sz="3000">
                <a:solidFill>
                  <a:srgbClr val="11873B"/>
                </a:solidFill>
              </a:rPr>
              <a:t>	</a:t>
            </a:r>
            <a:r>
              <a:rPr lang="en-US" sz="3000">
                <a:solidFill>
                  <a:srgbClr val="000000"/>
                </a:solidFill>
                <a:ea typeface="Times New Roman" pitchFamily="1" charset="0"/>
                <a:cs typeface="Times New Roman" pitchFamily="1" charset="0"/>
              </a:rPr>
              <a:t>endothermic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B.</a:t>
            </a:r>
            <a:r>
              <a:rPr lang="en-US" sz="3000">
                <a:solidFill>
                  <a:srgbClr val="11873B"/>
                </a:solidFill>
              </a:rPr>
              <a:t>	</a:t>
            </a:r>
            <a:r>
              <a:rPr lang="en-US" sz="3000">
                <a:solidFill>
                  <a:srgbClr val="000000"/>
                </a:solidFill>
                <a:cs typeface="Times New Roman" pitchFamily="1" charset="0"/>
              </a:rPr>
              <a:t>exothermic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C.</a:t>
            </a:r>
            <a:r>
              <a:rPr lang="en-US" sz="3000">
                <a:solidFill>
                  <a:srgbClr val="11873B"/>
                </a:solidFill>
              </a:rPr>
              <a:t>	</a:t>
            </a:r>
            <a:r>
              <a:rPr lang="en-US" sz="3000">
                <a:solidFill>
                  <a:srgbClr val="000000"/>
                </a:solidFill>
                <a:cs typeface="Times New Roman" pitchFamily="1" charset="0"/>
              </a:rPr>
              <a:t>single-replacement</a:t>
            </a:r>
            <a:endParaRPr lang="en-US" sz="3000">
              <a:solidFill>
                <a:srgbClr val="000000"/>
              </a:solidFill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D.</a:t>
            </a:r>
            <a:r>
              <a:rPr lang="en-US" sz="3000">
                <a:solidFill>
                  <a:srgbClr val="11873B"/>
                </a:solidFill>
              </a:rPr>
              <a:t>	</a:t>
            </a:r>
            <a:r>
              <a:rPr lang="en-US" sz="3000">
                <a:solidFill>
                  <a:srgbClr val="000000"/>
                </a:solidFill>
                <a:cs typeface="Times New Roman" pitchFamily="1" charset="0"/>
              </a:rPr>
              <a:t>double-replacement</a:t>
            </a:r>
          </a:p>
        </p:txBody>
      </p:sp>
      <p:sp>
        <p:nvSpPr>
          <p:cNvPr id="861190" name="Question"/>
          <p:cNvSpPr txBox="1">
            <a:spLocks noChangeArrowheads="1"/>
          </p:cNvSpPr>
          <p:nvPr/>
        </p:nvSpPr>
        <p:spPr bwMode="auto">
          <a:xfrm>
            <a:off x="1143000" y="1438275"/>
            <a:ext cx="6781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000" b="1">
                <a:solidFill>
                  <a:srgbClr val="E40022"/>
                </a:solidFill>
              </a:rPr>
              <a:t>In which type of reaction is more energy released when the products form than is required to break the bonds in the reactants?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62341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11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8" grpId="0" animBg="1"/>
      <p:bldP spid="86118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92" name="background" descr="11MS-LessonMenu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Reading Guide - KC</a:t>
            </a:r>
          </a:p>
        </p:txBody>
      </p:sp>
      <p:pic>
        <p:nvPicPr>
          <p:cNvPr id="835588" name="KC_art" descr="11MC_KeyConce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265363"/>
            <a:ext cx="2927350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9" name="txt_box"/>
          <p:cNvSpPr txBox="1">
            <a:spLocks noChangeArrowheads="1"/>
          </p:cNvSpPr>
          <p:nvPr/>
        </p:nvSpPr>
        <p:spPr bwMode="auto">
          <a:xfrm>
            <a:off x="1279525" y="2746375"/>
            <a:ext cx="6645275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Why do chemical reactions always involve a change in energy?</a:t>
            </a:r>
          </a:p>
          <a:p>
            <a:pPr fontAlgn="base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is the difference between an endothermic reaction and an exothermic reaction?</a:t>
            </a:r>
          </a:p>
          <a:p>
            <a:pPr fontAlgn="base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What factors can affect the rate of a chemical reaction?</a:t>
            </a:r>
          </a:p>
        </p:txBody>
      </p:sp>
      <p:pic>
        <p:nvPicPr>
          <p:cNvPr id="835590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91" name="Rectangle 7"/>
          <p:cNvSpPr>
            <a:spLocks noChangeArrowheads="1"/>
          </p:cNvSpPr>
          <p:nvPr/>
        </p:nvSpPr>
        <p:spPr bwMode="auto">
          <a:xfrm>
            <a:off x="1044575" y="1357313"/>
            <a:ext cx="58150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000" b="1">
                <a:solidFill>
                  <a:srgbClr val="11873B"/>
                </a:solidFill>
              </a:rPr>
              <a:t>Energy Changes and Chemical Reactions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49372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9" grpId="0" build="p" autoUpdateAnimBg="0"/>
      <p:bldP spid="83559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3 - Now</a:t>
            </a:r>
          </a:p>
        </p:txBody>
      </p:sp>
      <p:pic>
        <p:nvPicPr>
          <p:cNvPr id="862211" name="Picture 3" descr="11MS-Lesson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2212" name="Picture 4" descr="WhatDoYouTh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20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11873B"/>
                </a:solidFill>
              </a:rPr>
              <a:t>5.	</a:t>
            </a:r>
            <a:r>
              <a:rPr lang="en-US" sz="2800">
                <a:solidFill>
                  <a:srgbClr val="000000"/>
                </a:solidFill>
              </a:rPr>
              <a:t>Reactions that release energy require energy to get started.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11873B"/>
                </a:solidFill>
              </a:rPr>
              <a:t>6.</a:t>
            </a:r>
            <a:r>
              <a:rPr lang="en-US" sz="2800">
                <a:solidFill>
                  <a:srgbClr val="000000"/>
                </a:solidFill>
              </a:rPr>
              <a:t>	Energy can be created in a chemical reaction.</a:t>
            </a:r>
          </a:p>
        </p:txBody>
      </p:sp>
      <p:sp>
        <p:nvSpPr>
          <p:cNvPr id="862221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8405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2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sp>
        <p:nvSpPr>
          <p:cNvPr id="8376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3051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Chemical bonds contain a form of energy called chemical energy.</a:t>
            </a:r>
          </a:p>
          <a:p>
            <a:pPr>
              <a:buClr>
                <a:srgbClr val="E40004"/>
              </a:buClr>
            </a:pPr>
            <a:r>
              <a:rPr lang="en-US" dirty="0"/>
              <a:t>Breaking a bond absorbs energy from the surroundings.</a:t>
            </a:r>
          </a:p>
          <a:p>
            <a:pPr>
              <a:buClr>
                <a:srgbClr val="E40004"/>
              </a:buClr>
            </a:pPr>
            <a:r>
              <a:rPr lang="en-US" dirty="0"/>
              <a:t>The formation of a chemical bond releases energy to the surroundings.</a:t>
            </a:r>
          </a:p>
        </p:txBody>
      </p:sp>
      <p:sp>
        <p:nvSpPr>
          <p:cNvPr id="837636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Energy Changes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81284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build="p"/>
      <p:bldP spid="837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sp>
        <p:nvSpPr>
          <p:cNvPr id="9533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3051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Some chemical reactions release more energy than they absorb.</a:t>
            </a:r>
          </a:p>
          <a:p>
            <a:pPr>
              <a:buClr>
                <a:srgbClr val="E40004"/>
              </a:buClr>
            </a:pPr>
            <a:r>
              <a:rPr lang="en-US"/>
              <a:t>Some chemical reactions absorb more energy than they release.</a:t>
            </a:r>
          </a:p>
          <a:p>
            <a:pPr>
              <a:buClr>
                <a:srgbClr val="E40004"/>
              </a:buClr>
            </a:pPr>
            <a:r>
              <a:rPr lang="en-US"/>
              <a:t>Energy is conserved in all chemical reactions.</a:t>
            </a:r>
          </a:p>
        </p:txBody>
      </p:sp>
      <p:sp>
        <p:nvSpPr>
          <p:cNvPr id="953349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Energy Changes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59549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sp>
        <p:nvSpPr>
          <p:cNvPr id="9400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47656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Chemical reactions that absorb thermal energy are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endothermic_reaction.wav"/>
                </a:hlinkClick>
              </a:rPr>
              <a:t>endothermic reactions</a:t>
            </a:r>
            <a:r>
              <a:rPr lang="en-US"/>
              <a:t>.</a:t>
            </a:r>
          </a:p>
          <a:p>
            <a:pPr>
              <a:buClr>
                <a:srgbClr val="E40004"/>
              </a:buClr>
            </a:pPr>
            <a:r>
              <a:rPr lang="en-US"/>
              <a:t>In an endothermic </a:t>
            </a:r>
            <a:br>
              <a:rPr lang="en-US"/>
            </a:br>
            <a:r>
              <a:rPr lang="en-US"/>
              <a:t>reaction, more </a:t>
            </a:r>
            <a:br>
              <a:rPr lang="en-US"/>
            </a:br>
            <a:r>
              <a:rPr lang="en-US"/>
              <a:t>energy is required </a:t>
            </a:r>
            <a:br>
              <a:rPr lang="en-US"/>
            </a:br>
            <a:r>
              <a:rPr lang="en-US"/>
              <a:t>to break the </a:t>
            </a:r>
            <a:br>
              <a:rPr lang="en-US"/>
            </a:br>
            <a:r>
              <a:rPr lang="en-US"/>
              <a:t>bonds of the </a:t>
            </a:r>
            <a:br>
              <a:rPr lang="en-US"/>
            </a:br>
            <a:r>
              <a:rPr lang="en-US"/>
              <a:t>reactants than </a:t>
            </a:r>
            <a:br>
              <a:rPr lang="en-US"/>
            </a:br>
            <a:r>
              <a:rPr lang="en-US"/>
              <a:t>is released when </a:t>
            </a:r>
            <a:br>
              <a:rPr lang="en-US"/>
            </a:br>
            <a:r>
              <a:rPr lang="en-US"/>
              <a:t>the products form.</a:t>
            </a:r>
          </a:p>
        </p:txBody>
      </p:sp>
      <p:pic>
        <p:nvPicPr>
          <p:cNvPr id="940037" name="Picture 5" descr="C334-10A-MSS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0" b="3391"/>
          <a:stretch>
            <a:fillRect/>
          </a:stretch>
        </p:blipFill>
        <p:spPr bwMode="auto">
          <a:xfrm>
            <a:off x="4695825" y="1933575"/>
            <a:ext cx="3848100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11318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sp>
        <p:nvSpPr>
          <p:cNvPr id="9431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7924800" cy="47656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An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exothermic_reaction.wav"/>
                </a:hlinkClick>
              </a:rPr>
              <a:t>exothermic reaction</a:t>
            </a:r>
            <a:r>
              <a:rPr lang="en-US"/>
              <a:t> is a chemical reaction that releases thermal energy.</a:t>
            </a:r>
          </a:p>
          <a:p>
            <a:pPr>
              <a:buClr>
                <a:srgbClr val="E40004"/>
              </a:buClr>
            </a:pPr>
            <a:r>
              <a:rPr lang="en-US"/>
              <a:t>In an exothermic </a:t>
            </a:r>
            <a:br>
              <a:rPr lang="en-US"/>
            </a:br>
            <a:r>
              <a:rPr lang="en-US"/>
              <a:t>reaction, more </a:t>
            </a:r>
            <a:br>
              <a:rPr lang="en-US"/>
            </a:br>
            <a:r>
              <a:rPr lang="en-US"/>
              <a:t>energy is released </a:t>
            </a:r>
            <a:br>
              <a:rPr lang="en-US"/>
            </a:br>
            <a:r>
              <a:rPr lang="en-US"/>
              <a:t>when the products </a:t>
            </a:r>
            <a:br>
              <a:rPr lang="en-US"/>
            </a:br>
            <a:r>
              <a:rPr lang="en-US"/>
              <a:t>form than is </a:t>
            </a:r>
            <a:br>
              <a:rPr lang="en-US"/>
            </a:br>
            <a:r>
              <a:rPr lang="en-US"/>
              <a:t>required to break </a:t>
            </a:r>
            <a:br>
              <a:rPr lang="en-US"/>
            </a:br>
            <a:r>
              <a:rPr lang="en-US"/>
              <a:t>the bonds in the </a:t>
            </a:r>
            <a:br>
              <a:rPr lang="en-US"/>
            </a:br>
            <a:r>
              <a:rPr lang="en-US"/>
              <a:t>reactants.</a:t>
            </a:r>
          </a:p>
        </p:txBody>
      </p:sp>
      <p:pic>
        <p:nvPicPr>
          <p:cNvPr id="943108" name="Picture 4" descr="C334-10A-MSS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2" r="89" b="3391"/>
          <a:stretch>
            <a:fillRect/>
          </a:stretch>
        </p:blipFill>
        <p:spPr bwMode="auto">
          <a:xfrm>
            <a:off x="4791075" y="1905000"/>
            <a:ext cx="3810000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89497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sp>
        <p:nvSpPr>
          <p:cNvPr id="942083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Energy Changes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42084" name="Text Box 4"/>
          <p:cNvSpPr txBox="1">
            <a:spLocks noChangeArrowheads="1"/>
          </p:cNvSpPr>
          <p:nvPr/>
        </p:nvSpPr>
        <p:spPr bwMode="auto">
          <a:xfrm>
            <a:off x="1219200" y="2805113"/>
            <a:ext cx="6486525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exothermic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000000"/>
                </a:solidFill>
              </a:rPr>
              <a:t>from Greek </a:t>
            </a:r>
            <a:r>
              <a:rPr lang="en-US" sz="3200" i="1">
                <a:solidFill>
                  <a:srgbClr val="000000"/>
                </a:solidFill>
              </a:rPr>
              <a:t>exo–</a:t>
            </a:r>
            <a:r>
              <a:rPr lang="en-US" sz="3200">
                <a:solidFill>
                  <a:srgbClr val="000000"/>
                </a:solidFill>
              </a:rPr>
              <a:t>, means “outside”; and </a:t>
            </a:r>
            <a:r>
              <a:rPr lang="en-US" sz="3200" i="1">
                <a:solidFill>
                  <a:srgbClr val="000000"/>
                </a:solidFill>
              </a:rPr>
              <a:t>therm</a:t>
            </a:r>
            <a:r>
              <a:rPr lang="en-US" sz="3200">
                <a:solidFill>
                  <a:srgbClr val="000000"/>
                </a:solidFill>
              </a:rPr>
              <a:t>, means “heat”</a:t>
            </a:r>
          </a:p>
        </p:txBody>
      </p:sp>
      <p:grpSp>
        <p:nvGrpSpPr>
          <p:cNvPr id="942085" name="Group 5"/>
          <p:cNvGrpSpPr>
            <a:grpSpLocks/>
          </p:cNvGrpSpPr>
          <p:nvPr/>
        </p:nvGrpSpPr>
        <p:grpSpPr bwMode="auto">
          <a:xfrm>
            <a:off x="833438" y="2057400"/>
            <a:ext cx="7186612" cy="2663825"/>
            <a:chOff x="495" y="887"/>
            <a:chExt cx="4527" cy="1678"/>
          </a:xfrm>
        </p:grpSpPr>
        <p:sp>
          <p:nvSpPr>
            <p:cNvPr id="942086" name="Rectangle 6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42087" name="Rectangle 7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42088" name="Picture 8" descr="WordOrigin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414621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sp>
        <p:nvSpPr>
          <p:cNvPr id="9441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71500"/>
            <a:ext cx="76962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activation_energy.wav"/>
                </a:hlinkClick>
              </a:rPr>
              <a:t>Activation energy</a:t>
            </a:r>
            <a:r>
              <a:rPr lang="en-US"/>
              <a:t> is the minimum amount of energy needed to start a chemical reaction. </a:t>
            </a:r>
          </a:p>
        </p:txBody>
      </p:sp>
      <p:pic>
        <p:nvPicPr>
          <p:cNvPr id="944134" name="Picture 6" descr="C334-11A-MSS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638425"/>
            <a:ext cx="8191500" cy="34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91094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8407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7209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The rate of a reaction is the speed at which it occurs.</a:t>
            </a:r>
          </a:p>
          <a:p>
            <a:pPr>
              <a:buClr>
                <a:srgbClr val="E40004"/>
              </a:buClr>
            </a:pPr>
            <a:r>
              <a:rPr lang="en-US"/>
              <a:t>Chemical reactions occur faster if particles collide more often or move faster when they collide.</a:t>
            </a:r>
          </a:p>
        </p:txBody>
      </p:sp>
      <p:sp>
        <p:nvSpPr>
          <p:cNvPr id="8407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Reaction Rates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27218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 build="p"/>
      <p:bldP spid="8407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556</Words>
  <Application>Microsoft Office PowerPoint</Application>
  <PresentationFormat>On-screen Show (4:3)</PresentationFormat>
  <Paragraphs>100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4_Default Design</vt:lpstr>
      <vt:lpstr>5_Default Design</vt:lpstr>
      <vt:lpstr>9_Default Design</vt:lpstr>
      <vt:lpstr>Chapter Menu</vt:lpstr>
      <vt:lpstr>Lesson 3 Reading Guide - KC</vt:lpstr>
      <vt:lpstr>Lesson 3-1</vt:lpstr>
      <vt:lpstr>Lesson 3-1</vt:lpstr>
      <vt:lpstr>Lesson 3-1</vt:lpstr>
      <vt:lpstr>Lesson 3-1</vt:lpstr>
      <vt:lpstr>Lesson 3-1</vt:lpstr>
      <vt:lpstr>Lesson 3-1</vt:lpstr>
      <vt:lpstr>Lesson 3-2</vt:lpstr>
      <vt:lpstr>Lesson 3-2</vt:lpstr>
      <vt:lpstr>Lesson 3-2</vt:lpstr>
      <vt:lpstr>Lesson 3-2</vt:lpstr>
      <vt:lpstr>Lesson 3-2</vt:lpstr>
      <vt:lpstr>Lesson 3 - VS</vt:lpstr>
      <vt:lpstr>Lesson 3 - VS</vt:lpstr>
      <vt:lpstr>Lesson 3 - VS</vt:lpstr>
      <vt:lpstr>Lesson 3 – LR1</vt:lpstr>
      <vt:lpstr>Lesson 3 – LR2</vt:lpstr>
      <vt:lpstr>Lesson 3 – LR3</vt:lpstr>
      <vt:lpstr>Lesson 3 -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Elizabeth Greenman</dc:creator>
  <cp:lastModifiedBy>Elizabeth Greenman</cp:lastModifiedBy>
  <cp:revision>1</cp:revision>
  <dcterms:created xsi:type="dcterms:W3CDTF">2014-01-10T22:29:45Z</dcterms:created>
  <dcterms:modified xsi:type="dcterms:W3CDTF">2014-01-10T22:31:30Z</dcterms:modified>
</cp:coreProperties>
</file>