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4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8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5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57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5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54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04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2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150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4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9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63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1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4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57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690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234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321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1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70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8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502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2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673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769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994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3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8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80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8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14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8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0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73078" name="upper_right" descr="11MSS ChapIntr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1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6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7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8" name="Picture 32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89" name="Picture 33" descr="11MSS_Headers-C30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7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0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7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44084" name="tab" descr="11MSS_NavBar_80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5" name="tab" descr="11MSS_NavBar_80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89" name="gc" descr="11MS-Nav_Online">
            <a:hlinkClick r:id="rId18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90" name="Picture 26" descr="11MS-Nav_DblBack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6451600"/>
            <a:ext cx="49371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91" name="Picture 27" descr="11MSS Chapter_Tab_Large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92" name="Picture 28" descr="11MSS_Headers-C300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93" name="Picture 29" descr="11MSS_Chapter_WrapUp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6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audio" Target="../media/audio8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image" Target="../media/image22.jpeg"/><Relationship Id="rId10" Type="http://schemas.openxmlformats.org/officeDocument/2006/relationships/audio" Target="../media/audio5.wav"/><Relationship Id="rId4" Type="http://schemas.openxmlformats.org/officeDocument/2006/relationships/image" Target="../media/image20.png"/><Relationship Id="rId9" Type="http://schemas.openxmlformats.org/officeDocument/2006/relationships/audio" Target="../media/audio4.wav"/><Relationship Id="rId1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43050"/>
            <a:ext cx="46863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Chapter Introduction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1</a:t>
            </a:r>
            <a:r>
              <a:rPr lang="en-US" sz="2800" dirty="0">
                <a:solidFill>
                  <a:srgbClr val="000000"/>
                </a:solidFill>
              </a:rPr>
              <a:t>	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Inquiry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2</a:t>
            </a:r>
            <a:r>
              <a:rPr lang="en-US" sz="2800" dirty="0">
                <a:solidFill>
                  <a:srgbClr val="000000"/>
                </a:solidFill>
              </a:rPr>
              <a:t>	Measurement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and 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Tools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/>
              <a:t>Lesson 3</a:t>
            </a:r>
            <a:r>
              <a:rPr lang="en-US" sz="2800" dirty="0">
                <a:solidFill>
                  <a:srgbClr val="808080"/>
                </a:solidFill>
              </a:rPr>
              <a:t>	</a:t>
            </a:r>
            <a:r>
              <a:rPr lang="en-US" sz="2800" dirty="0">
                <a:solidFill>
                  <a:srgbClr val="000000"/>
                </a:solidFill>
              </a:rPr>
              <a:t>Case Study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69B6"/>
                </a:solidFill>
              </a:rPr>
              <a:t>Chapter Wrap-Up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00-07A-MSS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0" t="2905" r="38800" b="40271"/>
          <a:stretch>
            <a:fillRect/>
          </a:stretch>
        </p:blipFill>
        <p:spPr bwMode="auto">
          <a:xfrm>
            <a:off x="5899150" y="1895475"/>
            <a:ext cx="19780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473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Concepts 1</a:t>
            </a:r>
          </a:p>
        </p:txBody>
      </p:sp>
      <p:sp>
        <p:nvSpPr>
          <p:cNvPr id="925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52431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sz="2400" dirty="0"/>
              <a:t>Some steps used during scientific inquiry are making observations and inferences, developing a hypothesis, analyzing results, and drawing conclusions. These steps, among others, can be performed in any order.</a:t>
            </a:r>
          </a:p>
          <a:p>
            <a:pPr>
              <a:buClr>
                <a:srgbClr val="E40004"/>
              </a:buClr>
            </a:pPr>
            <a:r>
              <a:rPr lang="en-US" sz="2400" dirty="0"/>
              <a:t>There are many results of scientific </a:t>
            </a:r>
            <a:r>
              <a:rPr lang="en-US" sz="2400" dirty="0" smtClean="0"/>
              <a:t>inquiry.  A </a:t>
            </a:r>
            <a:r>
              <a:rPr lang="en-US" sz="2400" dirty="0"/>
              <a:t>few possible outcomes are the development of new materials and new technology, the discovery of new objects and events, and answers to basic questions.</a:t>
            </a:r>
          </a:p>
          <a:p>
            <a:pPr>
              <a:buClr>
                <a:srgbClr val="E40004"/>
              </a:buClr>
            </a:pPr>
            <a:r>
              <a:rPr lang="en-US" sz="2400" dirty="0"/>
              <a:t>Critical thinking is </a:t>
            </a:r>
            <a:r>
              <a:rPr lang="en-US" sz="2400" dirty="0" smtClean="0"/>
              <a:t>a way of deciding if an idea is always true, sometimes true, partly true, or false.</a:t>
            </a:r>
            <a:endParaRPr lang="en-US" sz="2400" dirty="0"/>
          </a:p>
          <a:p>
            <a:pPr>
              <a:buClr>
                <a:srgbClr val="E40004"/>
              </a:buClr>
            </a:pPr>
            <a:endParaRPr lang="en-US" sz="2400" dirty="0"/>
          </a:p>
        </p:txBody>
      </p:sp>
      <p:sp>
        <p:nvSpPr>
          <p:cNvPr id="92570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Lesson 1: Scientific Inquiry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1015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/>
      <p:bldP spid="9257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have:</a:t>
            </a:r>
          </a:p>
          <a:p>
            <a:pPr lvl="1"/>
            <a:r>
              <a:rPr lang="en-US" dirty="0" smtClean="0"/>
              <a:t>Read and understood pages 4-5</a:t>
            </a:r>
          </a:p>
          <a:p>
            <a:pPr lvl="1"/>
            <a:r>
              <a:rPr lang="en-US" dirty="0" smtClean="0"/>
              <a:t>Tomorrow:  pages 6-11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Introduction</a:t>
            </a:r>
          </a:p>
        </p:txBody>
      </p:sp>
      <p:sp>
        <p:nvSpPr>
          <p:cNvPr id="153603" name="BI_Textbox"/>
          <p:cNvSpPr>
            <a:spLocks noGrp="1" noChangeArrowheads="1"/>
          </p:cNvSpPr>
          <p:nvPr>
            <p:ph type="body" idx="1"/>
          </p:nvPr>
        </p:nvSpPr>
        <p:spPr>
          <a:xfrm>
            <a:off x="3429000" y="2994025"/>
            <a:ext cx="4800600" cy="663575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What is scientific inquiry?</a:t>
            </a:r>
          </a:p>
        </p:txBody>
      </p:sp>
      <p:pic>
        <p:nvPicPr>
          <p:cNvPr id="153608" name="dead_back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1" name="bi_art" descr="11MC-BigId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17700"/>
            <a:ext cx="2487613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440531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Inquiry:  a method of increasing knowledge or answering a question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003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are some steps used during scientific inquiry?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are the results of scientific inquiry?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is critical thinking?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Scientific Inquiry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5165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2163"/>
            <a:ext cx="21209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Reading Guide - Vocab</a:t>
            </a:r>
          </a:p>
        </p:txBody>
      </p:sp>
      <p:sp>
        <p:nvSpPr>
          <p:cNvPr id="5530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2987675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 dirty="0">
                <a:solidFill>
                  <a:srgbClr val="0069B6"/>
                </a:solidFill>
                <a:hlinkClick r:id="" action="ppaction://noaction">
                  <a:snd r:embed="rId6" name="science.wav"/>
                </a:hlinkClick>
              </a:rPr>
              <a:t>science</a:t>
            </a:r>
            <a:endParaRPr lang="fr-FR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 dirty="0">
                <a:solidFill>
                  <a:srgbClr val="0069B6"/>
                </a:solidFill>
                <a:hlinkClick r:id="" action="ppaction://noaction">
                  <a:snd r:embed="rId7" name="observation.wav"/>
                </a:hlinkClick>
              </a:rPr>
              <a:t>observation</a:t>
            </a:r>
            <a:endParaRPr lang="fr-FR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 dirty="0" err="1">
                <a:solidFill>
                  <a:srgbClr val="0069B6"/>
                </a:solidFill>
                <a:hlinkClick r:id="" action="ppaction://noaction">
                  <a:snd r:embed="rId8" name="inference.wav"/>
                </a:hlinkClick>
              </a:rPr>
              <a:t>inference</a:t>
            </a:r>
            <a:endParaRPr lang="fr-FR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 dirty="0" err="1">
                <a:solidFill>
                  <a:srgbClr val="0069B6"/>
                </a:solidFill>
                <a:hlinkClick r:id="" action="ppaction://noaction">
                  <a:snd r:embed="rId9" name="hypothesis.wav"/>
                </a:hlinkClick>
              </a:rPr>
              <a:t>hypothesis</a:t>
            </a:r>
            <a:endParaRPr lang="fr-FR" sz="2800" dirty="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 dirty="0" err="1">
                <a:solidFill>
                  <a:srgbClr val="0069B6"/>
                </a:solidFill>
                <a:hlinkClick r:id="" action="ppaction://noaction">
                  <a:snd r:embed="rId10" name="prediction.wav"/>
                </a:hlinkClick>
              </a:rPr>
              <a:t>prediction</a:t>
            </a:r>
            <a:endParaRPr lang="fr-FR" sz="2800" dirty="0">
              <a:solidFill>
                <a:srgbClr val="0069B6"/>
              </a:solidFill>
            </a:endParaRPr>
          </a:p>
        </p:txBody>
      </p:sp>
      <p:sp>
        <p:nvSpPr>
          <p:cNvPr id="55307" name="Title"/>
          <p:cNvSpPr>
            <a:spLocks noChangeArrowheads="1"/>
          </p:cNvSpPr>
          <p:nvPr/>
        </p:nvSpPr>
        <p:spPr bwMode="auto">
          <a:xfrm>
            <a:off x="1044575" y="1376363"/>
            <a:ext cx="5815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Scientific Inquiry</a:t>
            </a:r>
          </a:p>
        </p:txBody>
      </p:sp>
      <p:sp>
        <p:nvSpPr>
          <p:cNvPr id="55308" name="txt_box"/>
          <p:cNvSpPr txBox="1">
            <a:spLocks noChangeArrowheads="1"/>
          </p:cNvSpPr>
          <p:nvPr/>
        </p:nvSpPr>
        <p:spPr bwMode="auto">
          <a:xfrm>
            <a:off x="4708525" y="2724150"/>
            <a:ext cx="3521075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11" name="scientific_theory.wav"/>
                </a:hlinkClick>
              </a:rPr>
              <a:t>scientific theory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12" name="scientific_law.wav"/>
                </a:hlinkClick>
              </a:rPr>
              <a:t>scientific law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13" name="technology.wav"/>
                </a:hlinkClick>
              </a:rPr>
              <a:t>technology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14" name="critical_thinking.wav"/>
                </a:hlinkClick>
              </a:rPr>
              <a:t>critical thinking</a:t>
            </a:r>
            <a:endParaRPr lang="en-US" sz="2800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2588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  <p:bldP spid="553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620000" cy="1865126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science.wav"/>
                </a:hlinkClick>
              </a:rPr>
              <a:t>Science</a:t>
            </a:r>
            <a:r>
              <a:rPr lang="en-US" dirty="0"/>
              <a:t> is the investigation and exploration of </a:t>
            </a:r>
            <a:r>
              <a:rPr lang="en-US" dirty="0">
                <a:solidFill>
                  <a:srgbClr val="FF0000"/>
                </a:solidFill>
              </a:rPr>
              <a:t>natural</a:t>
            </a:r>
            <a:r>
              <a:rPr lang="en-US" dirty="0"/>
              <a:t> events and of the new information that results from those investigations. </a:t>
            </a:r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Understanding Science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595438" y="4056063"/>
            <a:ext cx="5905500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 dirty="0">
                <a:solidFill>
                  <a:srgbClr val="11873B"/>
                </a:solidFill>
              </a:rPr>
              <a:t>science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Latin: </a:t>
            </a:r>
            <a:r>
              <a:rPr lang="en-US" sz="3200" i="1" dirty="0" err="1">
                <a:solidFill>
                  <a:srgbClr val="000000"/>
                </a:solidFill>
              </a:rPr>
              <a:t>scientia</a:t>
            </a:r>
            <a:r>
              <a:rPr lang="en-US" sz="3200" dirty="0">
                <a:solidFill>
                  <a:srgbClr val="000000"/>
                </a:solidFill>
              </a:rPr>
              <a:t>, means “knowledge” or “to know”</a:t>
            </a:r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847725" y="3308350"/>
            <a:ext cx="7186613" cy="2663825"/>
            <a:chOff x="495" y="887"/>
            <a:chExt cx="4527" cy="1678"/>
          </a:xfrm>
        </p:grpSpPr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2954" name="Picture 10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1632068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  <p:bldP spid="829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9267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949047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Throughout history, people of many different backgrounds, interests, and talents have made scientific contributions</a:t>
            </a:r>
            <a:r>
              <a:rPr 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dirty="0" smtClean="0"/>
              <a:t>Marie Curie—1867-1934</a:t>
            </a:r>
          </a:p>
          <a:p>
            <a:pPr lvl="1">
              <a:buClr>
                <a:srgbClr val="E40004"/>
              </a:buClr>
            </a:pPr>
            <a:r>
              <a:rPr lang="en-US" dirty="0" smtClean="0"/>
              <a:t>Discovered 2 elements</a:t>
            </a:r>
          </a:p>
          <a:p>
            <a:pPr lvl="1">
              <a:buClr>
                <a:srgbClr val="E40004"/>
              </a:buClr>
            </a:pPr>
            <a:r>
              <a:rPr lang="en-US" dirty="0" smtClean="0"/>
              <a:t>First woman to win Nobel Prize</a:t>
            </a:r>
          </a:p>
          <a:p>
            <a:pPr lvl="1">
              <a:buClr>
                <a:srgbClr val="E40004"/>
              </a:buClr>
            </a:pPr>
            <a:r>
              <a:rPr lang="en-US" dirty="0" smtClean="0"/>
              <a:t>One of only 2 people to win Nobel Prize in 2 areas</a:t>
            </a:r>
            <a:endParaRPr lang="en-US" dirty="0"/>
          </a:p>
        </p:txBody>
      </p:sp>
      <p:sp>
        <p:nvSpPr>
          <p:cNvPr id="92672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Understanding Science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81" y="1288465"/>
            <a:ext cx="7068344" cy="517756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35909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study is organized into several branches, each of which focuses on a different part of the natural world.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785652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Physical </a:t>
            </a:r>
            <a:r>
              <a:rPr lang="en-US" dirty="0" smtClean="0"/>
              <a:t>science is </a:t>
            </a:r>
            <a:r>
              <a:rPr lang="en-US" dirty="0"/>
              <a:t>the study of matter and </a:t>
            </a:r>
            <a:r>
              <a:rPr lang="en-US" dirty="0" smtClean="0"/>
              <a:t>energy (physics and chemistry).</a:t>
            </a:r>
            <a:endParaRPr lang="en-US" dirty="0"/>
          </a:p>
          <a:p>
            <a:pPr>
              <a:buClr>
                <a:srgbClr val="E40004"/>
              </a:buClr>
            </a:pPr>
            <a:r>
              <a:rPr lang="en-US" dirty="0"/>
              <a:t>Earth scientists study the </a:t>
            </a:r>
            <a:r>
              <a:rPr lang="en-US" dirty="0" smtClean="0"/>
              <a:t>processes </a:t>
            </a:r>
            <a:r>
              <a:rPr lang="en-US" dirty="0"/>
              <a:t>that occur </a:t>
            </a:r>
            <a:r>
              <a:rPr lang="en-US" dirty="0" smtClean="0"/>
              <a:t>in and on </a:t>
            </a:r>
            <a:r>
              <a:rPr lang="en-US" dirty="0"/>
              <a:t>Earth and </a:t>
            </a:r>
            <a:r>
              <a:rPr lang="en-US" dirty="0" smtClean="0"/>
              <a:t>Earth’s place in the Universe.</a:t>
            </a:r>
            <a:endParaRPr lang="en-US" dirty="0"/>
          </a:p>
          <a:p>
            <a:pPr>
              <a:buClr>
                <a:srgbClr val="E40004"/>
              </a:buClr>
            </a:pPr>
            <a:r>
              <a:rPr lang="en-US" dirty="0"/>
              <a:t>Life scientists study </a:t>
            </a:r>
            <a:r>
              <a:rPr lang="en-US" dirty="0" smtClean="0"/>
              <a:t>organisms </a:t>
            </a:r>
            <a:r>
              <a:rPr lang="en-US" dirty="0"/>
              <a:t>and the </a:t>
            </a:r>
            <a:r>
              <a:rPr lang="en-US" dirty="0" smtClean="0"/>
              <a:t> </a:t>
            </a:r>
            <a:r>
              <a:rPr lang="en-US" dirty="0"/>
              <a:t>processes that occur in them.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Branches of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444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Idea</a:t>
            </a:r>
          </a:p>
        </p:txBody>
      </p:sp>
      <p:sp>
        <p:nvSpPr>
          <p:cNvPr id="3430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3838575" y="2057400"/>
            <a:ext cx="4711700" cy="2720975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b="1">
                <a:solidFill>
                  <a:srgbClr val="231F20"/>
                </a:solidFill>
              </a:rPr>
              <a:t>Scientific inquiry is a collection of methods that scientists use in different combinations to perform scientific investigations.</a:t>
            </a:r>
          </a:p>
        </p:txBody>
      </p:sp>
      <p:pic>
        <p:nvPicPr>
          <p:cNvPr id="343060" name="bi_art" descr="11MC-BigId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968500"/>
            <a:ext cx="2859087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61" name="Rectangle 21"/>
          <p:cNvSpPr>
            <a:spLocks noChangeArrowheads="1"/>
          </p:cNvSpPr>
          <p:nvPr/>
        </p:nvSpPr>
        <p:spPr bwMode="auto">
          <a:xfrm>
            <a:off x="2168525" y="2151063"/>
            <a:ext cx="6327775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343062" name="Rectangle 22"/>
          <p:cNvSpPr>
            <a:spLocks noChangeArrowheads="1"/>
          </p:cNvSpPr>
          <p:nvPr/>
        </p:nvSpPr>
        <p:spPr bwMode="auto">
          <a:xfrm>
            <a:off x="609600" y="1870075"/>
            <a:ext cx="7924800" cy="3063875"/>
          </a:xfrm>
          <a:prstGeom prst="rect">
            <a:avLst/>
          </a:prstGeom>
          <a:noFill/>
          <a:ln w="76200" algn="ctr">
            <a:solidFill>
              <a:srgbClr val="E400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2564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9" grpId="0" build="p"/>
      <p:bldP spid="3430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6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368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9_Default Design</vt:lpstr>
      <vt:lpstr>6_Default Design</vt:lpstr>
      <vt:lpstr>1_Default Design</vt:lpstr>
      <vt:lpstr>12_Default Design</vt:lpstr>
      <vt:lpstr>Chapter Menu</vt:lpstr>
      <vt:lpstr>Chapter Introduction</vt:lpstr>
      <vt:lpstr>Lesson 1 Reading Guide - KC</vt:lpstr>
      <vt:lpstr>Lesson 1 Reading Guide - Vocab</vt:lpstr>
      <vt:lpstr>Lesson 1-1</vt:lpstr>
      <vt:lpstr>Lesson 1-1</vt:lpstr>
      <vt:lpstr>PowerPoint Presentation</vt:lpstr>
      <vt:lpstr>Lesson 1-2</vt:lpstr>
      <vt:lpstr>The BIG Idea</vt:lpstr>
      <vt:lpstr>Key Concepts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8</cp:revision>
  <dcterms:created xsi:type="dcterms:W3CDTF">2013-08-14T15:51:00Z</dcterms:created>
  <dcterms:modified xsi:type="dcterms:W3CDTF">2013-08-14T16:39:06Z</dcterms:modified>
</cp:coreProperties>
</file>