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84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4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97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3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5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2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0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029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7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6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56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3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2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6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19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594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86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12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2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42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39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7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00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73078" name="upper_right" descr="11MSS ChapIntr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1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6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7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8" name="Picture 32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9" name="Picture 33" descr="11MSS_Headers-C30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4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30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audio" Target="../media/audio4.wav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543050"/>
            <a:ext cx="46863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Chapter Introduction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1</a:t>
            </a:r>
            <a:r>
              <a:rPr lang="en-US" sz="2800" dirty="0">
                <a:solidFill>
                  <a:srgbClr val="000000"/>
                </a:solidFill>
              </a:rPr>
              <a:t>	Scientific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Inquiry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2</a:t>
            </a:r>
            <a:r>
              <a:rPr lang="en-US" sz="2800" dirty="0">
                <a:solidFill>
                  <a:srgbClr val="000000"/>
                </a:solidFill>
              </a:rPr>
              <a:t>	Measurement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and Scientific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Tools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/>
              <a:t>Lesson 3</a:t>
            </a:r>
            <a:r>
              <a:rPr lang="en-US" sz="2800" dirty="0">
                <a:solidFill>
                  <a:srgbClr val="808080"/>
                </a:solidFill>
              </a:rPr>
              <a:t>	</a:t>
            </a:r>
            <a:r>
              <a:rPr lang="en-US" sz="2800" dirty="0">
                <a:solidFill>
                  <a:srgbClr val="000000"/>
                </a:solidFill>
              </a:rPr>
              <a:t>Case Study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69B6"/>
                </a:solidFill>
              </a:rPr>
              <a:t>Chapter Wrap-Up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00-07A-MSS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0" t="2905" r="38800" b="40271"/>
          <a:stretch>
            <a:fillRect/>
          </a:stretch>
        </p:blipFill>
        <p:spPr bwMode="auto">
          <a:xfrm>
            <a:off x="5899150" y="1895475"/>
            <a:ext cx="19780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5247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512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76962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/>
              <a:t>After doing an experiment or research, you analyze your results and findings.</a:t>
            </a:r>
          </a:p>
        </p:txBody>
      </p:sp>
      <p:sp>
        <p:nvSpPr>
          <p:cNvPr id="95130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13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3067050"/>
            <a:ext cx="38195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5704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492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8153400" cy="2111347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dirty="0" smtClean="0"/>
              <a:t>If </a:t>
            </a:r>
            <a:r>
              <a:rPr lang="en-US" dirty="0"/>
              <a:t>a prediction is confirmed, then it supports your hypothesis.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dirty="0"/>
              <a:t>If </a:t>
            </a:r>
            <a:r>
              <a:rPr lang="en-US" dirty="0" smtClean="0"/>
              <a:t>a </a:t>
            </a:r>
            <a:r>
              <a:rPr lang="en-US" dirty="0"/>
              <a:t>prediction is not confirmed, you might modify your hypothesis and retest it.</a:t>
            </a:r>
          </a:p>
        </p:txBody>
      </p:sp>
      <p:sp>
        <p:nvSpPr>
          <p:cNvPr id="9492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533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28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77724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/>
              <a:t>A conclusion is a summary of the information gained from testing a hypothesis.</a:t>
            </a:r>
          </a:p>
        </p:txBody>
      </p:sp>
      <p:sp>
        <p:nvSpPr>
          <p:cNvPr id="92877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28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r="35782" b="2626"/>
          <a:stretch>
            <a:fillRect/>
          </a:stretch>
        </p:blipFill>
        <p:spPr bwMode="auto">
          <a:xfrm>
            <a:off x="3181350" y="2314575"/>
            <a:ext cx="2762250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57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523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77724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dirty="0"/>
              <a:t>By exchanging information, scientists </a:t>
            </a:r>
            <a:r>
              <a:rPr lang="en-US" dirty="0" smtClean="0"/>
              <a:t>evaluate </a:t>
            </a:r>
            <a:r>
              <a:rPr lang="en-US" dirty="0"/>
              <a:t>and test others’ work and make </a:t>
            </a:r>
            <a:r>
              <a:rPr lang="en-US" dirty="0" smtClean="0"/>
              <a:t>progress </a:t>
            </a:r>
            <a:r>
              <a:rPr lang="en-US" dirty="0"/>
              <a:t>in their own research.</a:t>
            </a:r>
          </a:p>
        </p:txBody>
      </p:sp>
      <p:sp>
        <p:nvSpPr>
          <p:cNvPr id="95232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23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0" t="26503" b="23875"/>
          <a:stretch>
            <a:fillRect/>
          </a:stretch>
        </p:blipFill>
        <p:spPr bwMode="auto">
          <a:xfrm>
            <a:off x="2819400" y="3468688"/>
            <a:ext cx="345757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8081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533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7772400" cy="296545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/>
              <a:t>Each time you test a hypothesis, you learn more about the topic you are studying.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/>
              <a:t>Even when a hypothesis is not supported, you gain valuable information.</a:t>
            </a:r>
          </a:p>
        </p:txBody>
      </p:sp>
      <p:sp>
        <p:nvSpPr>
          <p:cNvPr id="9533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49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687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93338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scientific_theory.wav"/>
                </a:hlinkClick>
              </a:rPr>
              <a:t>scientific theory</a:t>
            </a:r>
            <a:r>
              <a:rPr lang="en-US" dirty="0"/>
              <a:t> is an explanation of observations or events that is based on knowledge gained from many observations and investigations.</a:t>
            </a:r>
          </a:p>
          <a:p>
            <a:pPr>
              <a:buClr>
                <a:srgbClr val="E40004"/>
              </a:buClr>
            </a:pPr>
            <a:r>
              <a:rPr lang="en-US" dirty="0"/>
              <a:t>A scientific theory does not develop from just one hypothesis, but from </a:t>
            </a:r>
            <a:r>
              <a:rPr lang="en-US" dirty="0" smtClean="0"/>
              <a:t>many tested and not disproven </a:t>
            </a:r>
            <a:r>
              <a:rPr lang="en-US" dirty="0"/>
              <a:t>hypotheses that are connected by a common idea.</a:t>
            </a:r>
          </a:p>
        </p:txBody>
      </p:sp>
      <p:sp>
        <p:nvSpPr>
          <p:cNvPr id="6871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Scientific Theory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708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  <p:bldP spid="687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1-5</a:t>
            </a:r>
          </a:p>
        </p:txBody>
      </p:sp>
      <p:sp>
        <p:nvSpPr>
          <p:cNvPr id="690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scientific_law.wav"/>
                </a:hlinkClick>
              </a:rPr>
              <a:t>scientific law</a:t>
            </a:r>
            <a:r>
              <a:rPr lang="en-US"/>
              <a:t> is a rule that describes a repeatable pattern in nature.</a:t>
            </a:r>
          </a:p>
          <a:p>
            <a:pPr>
              <a:buClr>
                <a:srgbClr val="E40004"/>
              </a:buClr>
            </a:pPr>
            <a:r>
              <a:rPr lang="en-US"/>
              <a:t>A scientific law does not explain why or how the pattern happens, it only states that it will happen.</a:t>
            </a:r>
          </a:p>
        </p:txBody>
      </p:sp>
      <p:sp>
        <p:nvSpPr>
          <p:cNvPr id="6901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Scientific Law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85148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  <p:bldP spid="6901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1-5</a:t>
            </a:r>
          </a:p>
        </p:txBody>
      </p:sp>
      <p:pic>
        <p:nvPicPr>
          <p:cNvPr id="691206" name="Picture 6" descr="C300-07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33400"/>
            <a:ext cx="76962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9003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1-6</a:t>
            </a:r>
          </a:p>
        </p:txBody>
      </p:sp>
      <p:sp>
        <p:nvSpPr>
          <p:cNvPr id="62260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046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Most often, </a:t>
            </a:r>
            <a:r>
              <a:rPr lang="en-US" dirty="0" smtClean="0"/>
              <a:t>scientific </a:t>
            </a:r>
            <a:r>
              <a:rPr lang="en-US" dirty="0"/>
              <a:t>investigation is </a:t>
            </a:r>
            <a:r>
              <a:rPr lang="en-US" dirty="0" smtClean="0"/>
              <a:t>used to </a:t>
            </a:r>
            <a:r>
              <a:rPr lang="en-US" dirty="0"/>
              <a:t>develop new materials and technology, discover new objects, or find answers to questions.</a:t>
            </a:r>
          </a:p>
          <a:p>
            <a:pPr>
              <a:buClr>
                <a:srgbClr val="E40004"/>
              </a:buClr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technology.wav"/>
                </a:hlinkClick>
              </a:rPr>
              <a:t>Technology</a:t>
            </a:r>
            <a:r>
              <a:rPr lang="en-US" dirty="0"/>
              <a:t> is the practical use of scientific </a:t>
            </a:r>
            <a:r>
              <a:rPr lang="en-US" dirty="0" smtClean="0"/>
              <a:t>knowledge.</a:t>
            </a:r>
            <a:endParaRPr lang="en-US" dirty="0"/>
          </a:p>
        </p:txBody>
      </p:sp>
      <p:sp>
        <p:nvSpPr>
          <p:cNvPr id="622601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Results of Scientific Inquiry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788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0" grpId="0" build="p"/>
      <p:bldP spid="6226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1-6</a:t>
            </a:r>
          </a:p>
        </p:txBody>
      </p:sp>
      <p:sp>
        <p:nvSpPr>
          <p:cNvPr id="624651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Results of Scientific Inquiry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624653" name="Group 13"/>
          <p:cNvGrpSpPr>
            <a:grpSpLocks/>
          </p:cNvGrpSpPr>
          <p:nvPr/>
        </p:nvGrpSpPr>
        <p:grpSpPr bwMode="auto">
          <a:xfrm>
            <a:off x="752475" y="2066925"/>
            <a:ext cx="7577138" cy="2635250"/>
            <a:chOff x="429" y="1074"/>
            <a:chExt cx="4773" cy="1660"/>
          </a:xfrm>
        </p:grpSpPr>
        <p:sp>
          <p:nvSpPr>
            <p:cNvPr id="624654" name="Rectangle 14"/>
            <p:cNvSpPr>
              <a:spLocks noChangeArrowheads="1"/>
            </p:cNvSpPr>
            <p:nvPr/>
          </p:nvSpPr>
          <p:spPr bwMode="auto">
            <a:xfrm>
              <a:off x="675" y="1370"/>
              <a:ext cx="4527" cy="1364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624655" name="Rectangle 15"/>
            <p:cNvSpPr>
              <a:spLocks noChangeArrowheads="1"/>
            </p:cNvSpPr>
            <p:nvPr/>
          </p:nvSpPr>
          <p:spPr bwMode="auto">
            <a:xfrm>
              <a:off x="474" y="1292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624656" name="Picture 16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" y="1074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4657" name="Text Box 17"/>
          <p:cNvSpPr txBox="1">
            <a:spLocks noChangeArrowheads="1"/>
          </p:cNvSpPr>
          <p:nvPr/>
        </p:nvSpPr>
        <p:spPr bwMode="auto">
          <a:xfrm>
            <a:off x="2324100" y="3152775"/>
            <a:ext cx="538162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69B6"/>
                </a:solidFill>
              </a:rPr>
              <a:t>What are the results of scientific inquiry?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5072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153603" name="BI_Textbox"/>
          <p:cNvSpPr>
            <a:spLocks noGrp="1" noChangeArrowheads="1"/>
          </p:cNvSpPr>
          <p:nvPr>
            <p:ph type="body" idx="1"/>
          </p:nvPr>
        </p:nvSpPr>
        <p:spPr>
          <a:xfrm>
            <a:off x="3429000" y="2994025"/>
            <a:ext cx="4800600" cy="17399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/>
              <a:t>What is scientific inquiry?</a:t>
            </a:r>
          </a:p>
        </p:txBody>
      </p:sp>
      <p:pic>
        <p:nvPicPr>
          <p:cNvPr id="153608" name="dead_back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1" name="bi_art" descr="11MC-BigId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17700"/>
            <a:ext cx="2487613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74368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1-6</a:t>
            </a:r>
          </a:p>
        </p:txBody>
      </p:sp>
      <p:sp>
        <p:nvSpPr>
          <p:cNvPr id="9308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93338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Whether you are reading printed media or watching commercials on TV, it is important that you are skeptical, identify facts and opinions, and think critically about the information.</a:t>
            </a:r>
          </a:p>
          <a:p>
            <a:pPr>
              <a:buClr>
                <a:srgbClr val="E40004"/>
              </a:buClr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critical_thinking.wav"/>
                </a:hlinkClick>
              </a:rPr>
              <a:t>Critical thinking</a:t>
            </a:r>
            <a:r>
              <a:rPr lang="en-US" dirty="0"/>
              <a:t> is </a:t>
            </a:r>
            <a:r>
              <a:rPr lang="en-US" dirty="0" smtClean="0"/>
              <a:t>a way of deciding if an idea is true, partially true, sometimes true, or false.</a:t>
            </a:r>
            <a:endParaRPr lang="en-US" dirty="0"/>
          </a:p>
        </p:txBody>
      </p:sp>
      <p:sp>
        <p:nvSpPr>
          <p:cNvPr id="93082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Evaluating Scientific Information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974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  <p:bldP spid="9308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1-6</a:t>
            </a:r>
          </a:p>
        </p:txBody>
      </p:sp>
      <p:sp>
        <p:nvSpPr>
          <p:cNvPr id="932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44675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There are some questions that science cannot answer. </a:t>
            </a:r>
          </a:p>
          <a:p>
            <a:pPr>
              <a:buClr>
                <a:srgbClr val="E40004"/>
              </a:buClr>
            </a:pPr>
            <a:r>
              <a:rPr lang="en-US"/>
              <a:t>Questions that deal with beliefs, values, personal opinions, and feelings cannot be answered scientifically.</a:t>
            </a:r>
          </a:p>
        </p:txBody>
      </p:sp>
      <p:sp>
        <p:nvSpPr>
          <p:cNvPr id="93286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Science cannot answer all questions.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408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  <p:bldP spid="9328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1-6</a:t>
            </a:r>
          </a:p>
        </p:txBody>
      </p:sp>
      <p:sp>
        <p:nvSpPr>
          <p:cNvPr id="93389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327525"/>
          </a:xfrm>
          <a:noFill/>
          <a:ln/>
        </p:spPr>
        <p:txBody>
          <a:bodyPr/>
          <a:lstStyle/>
          <a:p>
            <a:pPr>
              <a:buClr>
                <a:srgbClr val="E40004"/>
              </a:buClr>
            </a:pPr>
            <a:r>
              <a:rPr lang="en-US"/>
              <a:t>When you begin scientific inquiry, </a:t>
            </a:r>
            <a:br>
              <a:rPr lang="en-US"/>
            </a:br>
            <a:r>
              <a:rPr lang="en-US"/>
              <a:t>you should always wear protective equipment.</a:t>
            </a:r>
          </a:p>
          <a:p>
            <a:pPr>
              <a:buClr>
                <a:srgbClr val="E40004"/>
              </a:buClr>
            </a:pPr>
            <a:r>
              <a:rPr lang="en-US"/>
              <a:t>You also should learn the meaning of safety symbols, listen to your teacher’s instructions, and learn to recognize potential hazards.</a:t>
            </a:r>
          </a:p>
        </p:txBody>
      </p:sp>
      <p:sp>
        <p:nvSpPr>
          <p:cNvPr id="93389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Safety in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908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1" grpId="0" build="p"/>
      <p:bldP spid="9338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/>
          <p:cNvSpPr>
            <a:spLocks noChangeArrowheads="1"/>
          </p:cNvSpPr>
          <p:nvPr/>
        </p:nvSpPr>
        <p:spPr bwMode="auto">
          <a:xfrm>
            <a:off x="1104900" y="50673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8296" name="Answers"/>
          <p:cNvSpPr>
            <a:spLocks noChangeArrowheads="1"/>
          </p:cNvSpPr>
          <p:nvPr/>
        </p:nvSpPr>
        <p:spPr bwMode="auto">
          <a:xfrm>
            <a:off x="1143000" y="32226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inference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prediction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scientific law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scientific theory </a:t>
            </a:r>
          </a:p>
        </p:txBody>
      </p:sp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371600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Which describes an explanation that is based on knowledge gained from many observations and investigation?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6547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095375" y="32385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32893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hypothesis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prediction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scientific law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scientific theory 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371600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Which term refers to a possible explanation for an observation that can be tested by scientific investigations?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105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095375" y="32575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32988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technology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scientific law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inference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critical thinking 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381125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Which term refers to the practical use of scientific knowledge, especially for industrial or commercial use?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0879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have:</a:t>
            </a:r>
          </a:p>
          <a:p>
            <a:pPr lvl="1"/>
            <a:r>
              <a:rPr lang="en-US" dirty="0" smtClean="0"/>
              <a:t>Read pages 6-11</a:t>
            </a:r>
          </a:p>
          <a:p>
            <a:pPr lvl="1"/>
            <a:r>
              <a:rPr lang="en-US" dirty="0" smtClean="0"/>
              <a:t>Tomorrow’s reading p 12-15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2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are some steps used during scientific inquiry?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are the results of scientific inquiry?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is critical thinking?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Scientific Inquiry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012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6840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</a:p>
        </p:txBody>
      </p:sp>
      <p:sp>
        <p:nvSpPr>
          <p:cNvPr id="68403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When scientists conduct investigations, they </a:t>
            </a:r>
            <a:r>
              <a:rPr lang="en-US" dirty="0" smtClean="0"/>
              <a:t>want </a:t>
            </a:r>
            <a:r>
              <a:rPr lang="en-US" dirty="0"/>
              <a:t>to answer questions </a:t>
            </a:r>
            <a:r>
              <a:rPr lang="en-US" dirty="0" smtClean="0"/>
              <a:t>about a part of </a:t>
            </a:r>
            <a:r>
              <a:rPr lang="en-US" dirty="0"/>
              <a:t>the </a:t>
            </a:r>
            <a:r>
              <a:rPr lang="en-US" dirty="0" smtClean="0"/>
              <a:t>Universe.</a:t>
            </a:r>
            <a:endParaRPr lang="en-US" dirty="0"/>
          </a:p>
        </p:txBody>
      </p:sp>
      <p:pic>
        <p:nvPicPr>
          <p:cNvPr id="6840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11413"/>
            <a:ext cx="8001000" cy="4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33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6" grpId="0"/>
      <p:bldP spid="6840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"/>
          <a:stretch>
            <a:fillRect/>
          </a:stretch>
        </p:blipFill>
        <p:spPr bwMode="auto">
          <a:xfrm>
            <a:off x="590550" y="2411413"/>
            <a:ext cx="8039100" cy="38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68506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68506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1406525"/>
          </a:xfrm>
          <a:noFill/>
          <a:ln/>
        </p:spPr>
        <p:txBody>
          <a:bodyPr/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When scientists conduct investigations, they </a:t>
            </a:r>
            <a:r>
              <a:rPr lang="en-US" dirty="0" smtClean="0"/>
              <a:t>want </a:t>
            </a:r>
            <a:r>
              <a:rPr lang="en-US" dirty="0"/>
              <a:t>to answer questions about </a:t>
            </a:r>
            <a:r>
              <a:rPr lang="en-US" dirty="0" smtClean="0"/>
              <a:t>a part of the Universe.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8234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6860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observation.wav"/>
                </a:hlinkClick>
              </a:rPr>
              <a:t>Observations</a:t>
            </a:r>
            <a:r>
              <a:rPr lang="en-US"/>
              <a:t> are the results of using one or more of your senses to gather information and taking note of what occurs.</a:t>
            </a:r>
          </a:p>
        </p:txBody>
      </p:sp>
      <p:sp>
        <p:nvSpPr>
          <p:cNvPr id="68608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6860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8" b="25137"/>
          <a:stretch>
            <a:fillRect/>
          </a:stretch>
        </p:blipFill>
        <p:spPr bwMode="auto">
          <a:xfrm>
            <a:off x="2928938" y="3276600"/>
            <a:ext cx="32861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2706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482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7924800" cy="296545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/>
              <a:t>An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inference.wav"/>
                </a:hlinkClick>
              </a:rPr>
              <a:t>inference</a:t>
            </a:r>
            <a:r>
              <a:rPr lang="en-US"/>
              <a:t> is a logical explanation of an observation that is drawn from prior knowledge or experience.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hypothesis.wav"/>
                </a:hlinkClick>
              </a:rPr>
              <a:t>hypothesis</a:t>
            </a:r>
            <a:r>
              <a:rPr lang="en-US"/>
              <a:t> is a possible explanation for an observation that can be tested by scientific investigations.</a:t>
            </a:r>
          </a:p>
        </p:txBody>
      </p:sp>
      <p:sp>
        <p:nvSpPr>
          <p:cNvPr id="94822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7696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19325"/>
            <a:ext cx="41719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277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81534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prediction.wav"/>
                </a:hlinkClick>
              </a:rPr>
              <a:t>prediction</a:t>
            </a:r>
            <a:r>
              <a:rPr lang="en-US"/>
              <a:t> is a statement of what will happen next in a sequence of events.</a:t>
            </a:r>
          </a:p>
        </p:txBody>
      </p:sp>
      <p:sp>
        <p:nvSpPr>
          <p:cNvPr id="9277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561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502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50950"/>
            <a:ext cx="76962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/>
              <a:t>To test your predictions and hypothesis, you design an experiment.</a:t>
            </a:r>
          </a:p>
        </p:txBody>
      </p:sp>
      <p:sp>
        <p:nvSpPr>
          <p:cNvPr id="95027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Scientific Inquiry?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02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447925"/>
            <a:ext cx="49244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0111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6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711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9_Default Design</vt:lpstr>
      <vt:lpstr>6_Default Design</vt:lpstr>
      <vt:lpstr>1_Default Design</vt:lpstr>
      <vt:lpstr>Chapter Menu</vt:lpstr>
      <vt:lpstr>Chapter Introduction</vt:lpstr>
      <vt:lpstr>Lesson 1 Reading Guide - KC</vt:lpstr>
      <vt:lpstr>Lesson 1-3</vt:lpstr>
      <vt:lpstr>Lesson 1-3</vt:lpstr>
      <vt:lpstr>Lesson 1-3</vt:lpstr>
      <vt:lpstr>Lesson 1-3</vt:lpstr>
      <vt:lpstr>Lesson 1-3</vt:lpstr>
      <vt:lpstr>Lesson 1-3</vt:lpstr>
      <vt:lpstr>Lesson 1-3</vt:lpstr>
      <vt:lpstr>Lesson 1-3</vt:lpstr>
      <vt:lpstr>Lesson 1-3</vt:lpstr>
      <vt:lpstr>Lesson 1-3</vt:lpstr>
      <vt:lpstr>Lesson 1-3</vt:lpstr>
      <vt:lpstr>Lesson 1-4</vt:lpstr>
      <vt:lpstr>Lesson 1-5</vt:lpstr>
      <vt:lpstr>Lesson 1-5</vt:lpstr>
      <vt:lpstr>Lesson 1-6</vt:lpstr>
      <vt:lpstr>Lesson 1-6</vt:lpstr>
      <vt:lpstr>Lesson 1-6</vt:lpstr>
      <vt:lpstr>Lesson 1-6</vt:lpstr>
      <vt:lpstr>Lesson 1-6</vt:lpstr>
      <vt:lpstr>Lesson 1 – LR1</vt:lpstr>
      <vt:lpstr>Lesson 1 – LR2</vt:lpstr>
      <vt:lpstr>Lesson 1 – LR3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3</cp:revision>
  <dcterms:created xsi:type="dcterms:W3CDTF">2013-08-14T16:39:55Z</dcterms:created>
  <dcterms:modified xsi:type="dcterms:W3CDTF">2013-08-14T19:41:27Z</dcterms:modified>
</cp:coreProperties>
</file>