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tags/tag1.xml" ContentType="application/vnd.openxmlformats-officedocument.presentationml.tags+xml"/>
  <Override PartName="/ppt/theme/themeOverride2.xml" ContentType="application/vnd.openxmlformats-officedocument.themeOverride+xml"/>
  <Override PartName="/ppt/tags/tag2.xml" ContentType="application/vnd.openxmlformats-officedocument.presentationml.tags+xml"/>
  <Override PartName="/ppt/theme/themeOverride3.xml" ContentType="application/vnd.openxmlformats-officedocument.themeOverride+xml"/>
  <Override PartName="/ppt/tags/tag3.xml" ContentType="application/vnd.openxmlformats-officedocument.presentationml.tags+xml"/>
  <Override PartName="/ppt/theme/themeOverride4.xml" ContentType="application/vnd.openxmlformats-officedocument.themeOverride+xml"/>
  <Override PartName="/ppt/tags/tag4.xml" ContentType="application/vnd.openxmlformats-officedocument.presentationml.tags+xml"/>
  <Override PartName="/ppt/theme/themeOverride5.xml" ContentType="application/vnd.openxmlformats-officedocument.themeOverride+xml"/>
  <Override PartName="/ppt/tags/tag5.xml" ContentType="application/vnd.openxmlformats-officedocument.presentationml.tags+xml"/>
  <Override PartName="/ppt/theme/themeOverride6.xml" ContentType="application/vnd.openxmlformats-officedocument.themeOverride+xml"/>
  <Override PartName="/ppt/tags/tag6.xml" ContentType="application/vnd.openxmlformats-officedocument.presentationml.tags+xml"/>
  <Override PartName="/ppt/theme/themeOverride7.xml" ContentType="application/vnd.openxmlformats-officedocument.themeOverride+xml"/>
  <Override PartName="/ppt/tags/tag7.xml" ContentType="application/vnd.openxmlformats-officedocument.presentationml.tags+xml"/>
  <Override PartName="/ppt/theme/themeOverride8.xml" ContentType="application/vnd.openxmlformats-officedocument.themeOverride+xml"/>
  <Override PartName="/ppt/tags/tag8.xml" ContentType="application/vnd.openxmlformats-officedocument.presentationml.tags+xml"/>
  <Override PartName="/ppt/theme/themeOverride9.xml" ContentType="application/vnd.openxmlformats-officedocument.themeOverride+xml"/>
  <Override PartName="/ppt/tags/tag9.xml" ContentType="application/vnd.openxmlformats-officedocument.presentationml.tags+xml"/>
  <Override PartName="/ppt/theme/themeOverride10.xml" ContentType="application/vnd.openxmlformats-officedocument.themeOverride+xml"/>
  <Override PartName="/ppt/tags/tag10.xml" ContentType="application/vnd.openxmlformats-officedocument.presentationml.tags+xml"/>
  <Override PartName="/ppt/theme/themeOverride11.xml" ContentType="application/vnd.openxmlformats-officedocument.themeOverride+xml"/>
  <Override PartName="/ppt/tags/tag11.xml" ContentType="application/vnd.openxmlformats-officedocument.presentationml.tags+xml"/>
  <Override PartName="/ppt/theme/themeOverride12.xml" ContentType="application/vnd.openxmlformats-officedocument.themeOverride+xml"/>
  <Override PartName="/ppt/tags/tag12.xml" ContentType="application/vnd.openxmlformats-officedocument.presentationml.tags+xml"/>
  <Override PartName="/ppt/theme/themeOverride13.xml" ContentType="application/vnd.openxmlformats-officedocument.themeOverride+xml"/>
  <Override PartName="/ppt/tags/tag13.xml" ContentType="application/vnd.openxmlformats-officedocument.presentationml.tags+xml"/>
  <Override PartName="/ppt/theme/themeOverride14.xml" ContentType="application/vnd.openxmlformats-officedocument.themeOverride+xml"/>
  <Override PartName="/ppt/tags/tag14.xml" ContentType="application/vnd.openxmlformats-officedocument.presentationml.tags+xml"/>
  <Override PartName="/ppt/theme/themeOverride15.xml" ContentType="application/vnd.openxmlformats-officedocument.themeOverride+xml"/>
  <Override PartName="/ppt/tags/tag15.xml" ContentType="application/vnd.openxmlformats-officedocument.presentationml.tags+xml"/>
  <Override PartName="/ppt/theme/themeOverride16.xml" ContentType="application/vnd.openxmlformats-officedocument.themeOverride+xml"/>
  <Override PartName="/ppt/tags/tag16.xml" ContentType="application/vnd.openxmlformats-officedocument.presentationml.tags+xml"/>
  <Override PartName="/ppt/theme/themeOverride17.xml" ContentType="application/vnd.openxmlformats-officedocument.themeOverride+xml"/>
  <Override PartName="/ppt/tags/tag17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sldIdLst>
    <p:sldId id="275" r:id="rId4"/>
    <p:sldId id="257" r:id="rId5"/>
    <p:sldId id="258" r:id="rId6"/>
    <p:sldId id="259" r:id="rId7"/>
    <p:sldId id="260" r:id="rId8"/>
    <p:sldId id="263" r:id="rId9"/>
    <p:sldId id="264" r:id="rId10"/>
    <p:sldId id="276" r:id="rId11"/>
    <p:sldId id="262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3" r:id="rId20"/>
    <p:sldId id="274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08" y="-1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2826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80945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472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01845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678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301227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3763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84043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95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134292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20158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74736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8445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0662471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970051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524000"/>
            <a:ext cx="2173287" cy="56308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24000"/>
            <a:ext cx="6370638" cy="56308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1721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6652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4536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360192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2190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74995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690698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1802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6949626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045967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63050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750389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80238" y="1600200"/>
            <a:ext cx="2173287" cy="55546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370638" cy="55546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981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3965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3836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19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531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83389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960467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21" Type="http://schemas.openxmlformats.org/officeDocument/2006/relationships/hyperlink" Target="http://connected.mcgraw-hill.com/" TargetMode="Externa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6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5.png"/><Relationship Id="rId20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1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png"/><Relationship Id="rId23" Type="http://schemas.openxmlformats.org/officeDocument/2006/relationships/image" Target="../media/image10.png"/><Relationship Id="rId10" Type="http://schemas.openxmlformats.org/officeDocument/2006/relationships/slideLayout" Target="../slideLayouts/slideLayout21.xml"/><Relationship Id="rId19" Type="http://schemas.openxmlformats.org/officeDocument/2006/relationships/slide" Target="../slides/slide18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3.png"/><Relationship Id="rId22" Type="http://schemas.openxmlformats.org/officeDocument/2006/relationships/image" Target="../media/image9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18" Type="http://schemas.openxmlformats.org/officeDocument/2006/relationships/image" Target="../media/image6.png"/><Relationship Id="rId3" Type="http://schemas.openxmlformats.org/officeDocument/2006/relationships/slideLayout" Target="../slideLayouts/slideLayout25.xml"/><Relationship Id="rId21" Type="http://schemas.openxmlformats.org/officeDocument/2006/relationships/image" Target="../media/image8.png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17" Type="http://schemas.openxmlformats.org/officeDocument/2006/relationships/image" Target="../media/image5.png"/><Relationship Id="rId25" Type="http://schemas.openxmlformats.org/officeDocument/2006/relationships/image" Target="../media/image11.png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4.png"/><Relationship Id="rId20" Type="http://schemas.openxmlformats.org/officeDocument/2006/relationships/slide" Target="../slides/slide1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24" Type="http://schemas.openxmlformats.org/officeDocument/2006/relationships/image" Target="../media/image1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2.png"/><Relationship Id="rId23" Type="http://schemas.openxmlformats.org/officeDocument/2006/relationships/image" Target="../media/image9.png"/><Relationship Id="rId10" Type="http://schemas.openxmlformats.org/officeDocument/2006/relationships/slideLayout" Target="../slideLayouts/slideLayout32.xml"/><Relationship Id="rId19" Type="http://schemas.openxmlformats.org/officeDocument/2006/relationships/image" Target="../media/image7.png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Relationship Id="rId22" Type="http://schemas.openxmlformats.org/officeDocument/2006/relationships/hyperlink" Target="http://connected.mcgraw-hill.com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49" name="Picture 21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47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22551" name="upper_right" descr="11MSS Lesson2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3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4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5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6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7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8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69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0" name="Picture 42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71" name="Picture 43" descr="11MSS_Headers-C300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8921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2" name="background" descr="11MSS_Interface_01a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524000"/>
            <a:ext cx="8229600" cy="3763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pic>
        <p:nvPicPr>
          <p:cNvPr id="25614" name="upper_right" descr="11MSS Lesson2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2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3" name="tab" descr="11MSS_NavBar_800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4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5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6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7" name="home" descr="11MS-Nav_Home">
            <a:hlinkClick r:id="rId19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8" name="gc" descr="11MS-Nav_Online">
            <a:hlinkClick r:id="rId21" highlightClick="1"/>
          </p:cNvPr>
          <p:cNvPicPr>
            <a:picLocks noChangeAspect="1" noChangeArrowheads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29" name="Picture 29" descr="11MSS Chapter_Tab_Large"/>
          <p:cNvPicPr>
            <a:picLocks noChangeAspect="1" noChangeArrowheads="1"/>
          </p:cNvPicPr>
          <p:nvPr userDrawn="1"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630" name="Picture 30" descr="11MSS_Headers-C300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684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lnSpc>
          <a:spcPct val="90000"/>
        </a:lnSpc>
        <a:spcBef>
          <a:spcPct val="30000"/>
        </a:spcBef>
        <a:spcAft>
          <a:spcPct val="3000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11MSS_BlueGradient"/>
          <p:cNvPicPr>
            <a:picLocks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51" name="background" descr="11MSS_Interface_01a"/>
          <p:cNvPicPr>
            <a:picLocks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4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923925" y="6896100"/>
            <a:ext cx="8229600" cy="258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53272" name="upper_right" descr="11MSS Lesson1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40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5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44"/>
          <a:stretch>
            <a:fillRect/>
          </a:stretch>
        </p:blipFill>
        <p:spPr bwMode="auto">
          <a:xfrm>
            <a:off x="2887663" y="6100763"/>
            <a:ext cx="38369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6" name="tab" descr="11MSS_NavBar_800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8598"/>
          <a:stretch>
            <a:fillRect/>
          </a:stretch>
        </p:blipFill>
        <p:spPr bwMode="auto">
          <a:xfrm>
            <a:off x="2354263" y="6100763"/>
            <a:ext cx="3113087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7" name="back" descr="11MS--Nav_Back">
            <a:hlinkClick r:id="" action="ppaction://hlinkshowjump?jump=previousslide" highlightClick="1"/>
          </p:cNvPr>
          <p:cNvPicPr>
            <a:picLocks noChangeAspect="1" noChangeArrowheads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8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0225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79" name="forward" descr="11MS-Nav_Forward">
            <a:hlinkClick r:id="" action="ppaction://hlinkshowjump?jump=nextslide" highlightClick="1"/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6451600"/>
            <a:ext cx="48260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0" name="home" descr="11MS-Nav_Home">
            <a:hlinkClick r:id="rId20" action="ppaction://hlinksldjump" highlightClick="1"/>
          </p:cNvPr>
          <p:cNvPicPr>
            <a:picLocks noChangeAspect="1" noChangeArrowheads="1"/>
          </p:cNvPicPr>
          <p:nvPr userDrawn="1"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6963" y="645160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1" name="gc" descr="11MS-Nav_Online">
            <a:hlinkClick r:id="rId22" highlightClick="1"/>
          </p:cNvPr>
          <p:cNvPicPr>
            <a:picLocks noChangeAspect="1" noChangeArrowheads="1"/>
          </p:cNvPicPr>
          <p:nvPr userDrawn="1"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2063" y="646271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2" name="Picture 34" descr="11MSS Chapter_Tab_Large"/>
          <p:cNvPicPr>
            <a:picLocks noChangeAspect="1" noChangeArrowheads="1"/>
          </p:cNvPicPr>
          <p:nvPr userDrawn="1"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283" name="Picture 35" descr="11MSS_Headers-C300"/>
          <p:cNvPicPr>
            <a:picLocks noChangeAspect="1" noChangeArrowheads="1"/>
          </p:cNvPicPr>
          <p:nvPr userDrawn="1"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8603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txStyles>
    <p:titleStyle>
      <a:lvl1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+mj-lt"/>
          <a:ea typeface="+mj-ea"/>
          <a:cs typeface="+mj-cs"/>
        </a:defRPr>
      </a:lvl1pPr>
      <a:lvl2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2pPr>
      <a:lvl3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3pPr>
      <a:lvl4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4pPr>
      <a:lvl5pPr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5pPr>
      <a:lvl6pPr marL="4572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6pPr>
      <a:lvl7pPr marL="9144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7pPr>
      <a:lvl8pPr marL="13716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8pPr>
      <a:lvl9pPr marL="1828800" algn="r" rtl="0" fontAlgn="base">
        <a:lnSpc>
          <a:spcPct val="90000"/>
        </a:lnSpc>
        <a:spcBef>
          <a:spcPct val="0"/>
        </a:spcBef>
        <a:spcAft>
          <a:spcPct val="0"/>
        </a:spcAft>
        <a:defRPr sz="1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0.png"/><Relationship Id="rId12" Type="http://schemas.openxmlformats.org/officeDocument/2006/relationships/image" Target="../media/image9.png"/><Relationship Id="rId2" Type="http://schemas.openxmlformats.org/officeDocument/2006/relationships/tags" Target="../tags/tag1.xml"/><Relationship Id="rId1" Type="http://schemas.openxmlformats.org/officeDocument/2006/relationships/themeOverride" Target="../theme/themeOverride1.xml"/><Relationship Id="rId6" Type="http://schemas.openxmlformats.org/officeDocument/2006/relationships/image" Target="../media/image13.png"/><Relationship Id="rId11" Type="http://schemas.openxmlformats.org/officeDocument/2006/relationships/hyperlink" Target="http://connected.mcgraw-hill.com/" TargetMode="External"/><Relationship Id="rId5" Type="http://schemas.openxmlformats.org/officeDocument/2006/relationships/image" Target="../media/image2.png"/><Relationship Id="rId10" Type="http://schemas.openxmlformats.org/officeDocument/2006/relationships/image" Target="../media/image6.png"/><Relationship Id="rId4" Type="http://schemas.openxmlformats.org/officeDocument/2006/relationships/image" Target="../media/image1.jpeg"/><Relationship Id="rId9" Type="http://schemas.openxmlformats.org/officeDocument/2006/relationships/image" Target="../media/image4.png"/><Relationship Id="rId14" Type="http://schemas.openxmlformats.org/officeDocument/2006/relationships/image" Target="../media/image1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9.xml"/><Relationship Id="rId1" Type="http://schemas.openxmlformats.org/officeDocument/2006/relationships/themeOverride" Target="../theme/themeOverride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0.xml"/><Relationship Id="rId1" Type="http://schemas.openxmlformats.org/officeDocument/2006/relationships/themeOverride" Target="../theme/themeOverride10.xml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1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2.xml"/><Relationship Id="rId1" Type="http://schemas.openxmlformats.org/officeDocument/2006/relationships/themeOverride" Target="../theme/themeOverride12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3.xml"/><Relationship Id="rId1" Type="http://schemas.openxmlformats.org/officeDocument/2006/relationships/themeOverride" Target="../theme/themeOverr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4.xml"/><Relationship Id="rId1" Type="http://schemas.openxmlformats.org/officeDocument/2006/relationships/themeOverride" Target="../theme/themeOverride14.xml"/><Relationship Id="rId4" Type="http://schemas.openxmlformats.org/officeDocument/2006/relationships/audio" Target="../media/audio4.wav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5.xml"/><Relationship Id="rId1" Type="http://schemas.openxmlformats.org/officeDocument/2006/relationships/themeOverride" Target="../theme/themeOverride15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6.xml"/><Relationship Id="rId1" Type="http://schemas.openxmlformats.org/officeDocument/2006/relationships/themeOverride" Target="../theme/themeOverride16.xml"/><Relationship Id="rId4" Type="http://schemas.openxmlformats.org/officeDocument/2006/relationships/audio" Target="../media/audio5.wav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17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.xml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audio" Target="../media/audio3.wav"/><Relationship Id="rId3" Type="http://schemas.openxmlformats.org/officeDocument/2006/relationships/slideLayout" Target="../slideLayouts/slideLayout2.xml"/><Relationship Id="rId7" Type="http://schemas.openxmlformats.org/officeDocument/2006/relationships/audio" Target="../media/audio2.wav"/><Relationship Id="rId2" Type="http://schemas.openxmlformats.org/officeDocument/2006/relationships/tags" Target="../tags/tag3.xml"/><Relationship Id="rId1" Type="http://schemas.openxmlformats.org/officeDocument/2006/relationships/themeOverride" Target="../theme/themeOverride3.xml"/><Relationship Id="rId6" Type="http://schemas.openxmlformats.org/officeDocument/2006/relationships/audio" Target="../media/audio1.wav"/><Relationship Id="rId5" Type="http://schemas.openxmlformats.org/officeDocument/2006/relationships/image" Target="../media/image19.jpeg"/><Relationship Id="rId10" Type="http://schemas.openxmlformats.org/officeDocument/2006/relationships/audio" Target="../media/audio5.wav"/><Relationship Id="rId4" Type="http://schemas.openxmlformats.org/officeDocument/2006/relationships/image" Target="../media/image16.png"/><Relationship Id="rId9" Type="http://schemas.openxmlformats.org/officeDocument/2006/relationships/audio" Target="../media/audio4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20.jpg"/><Relationship Id="rId2" Type="http://schemas.openxmlformats.org/officeDocument/2006/relationships/tags" Target="../tags/tag4.xml"/><Relationship Id="rId1" Type="http://schemas.openxmlformats.org/officeDocument/2006/relationships/themeOverride" Target="../theme/themeOverride4.xml"/><Relationship Id="rId6" Type="http://schemas.openxmlformats.org/officeDocument/2006/relationships/audio" Target="../media/audio2.wav"/><Relationship Id="rId5" Type="http://schemas.openxmlformats.org/officeDocument/2006/relationships/audio" Target="../media/audio1.wav"/><Relationship Id="rId4" Type="http://schemas.openxmlformats.org/officeDocument/2006/relationships/hyperlink" Target="https://www.youtube.com/watch?v=kMR5KbNZ7b8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5.xml"/><Relationship Id="rId1" Type="http://schemas.openxmlformats.org/officeDocument/2006/relationships/themeOverride" Target="../theme/themeOverride5.xml"/><Relationship Id="rId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6.xml"/><Relationship Id="rId1" Type="http://schemas.openxmlformats.org/officeDocument/2006/relationships/themeOverride" Target="../theme/themeOverride6.xml"/><Relationship Id="rId6" Type="http://schemas.openxmlformats.org/officeDocument/2006/relationships/hyperlink" Target="http://physics.nist.gov/cuu/Units/units.html" TargetMode="External"/><Relationship Id="rId5" Type="http://schemas.openxmlformats.org/officeDocument/2006/relationships/image" Target="../media/image21.png"/><Relationship Id="rId4" Type="http://schemas.openxmlformats.org/officeDocument/2006/relationships/hyperlink" Target="https://www.youtube.com/watch?v=remFanZq3x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7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tags" Target="../tags/tag8.xml"/><Relationship Id="rId1" Type="http://schemas.openxmlformats.org/officeDocument/2006/relationships/themeOverride" Target="../theme/themeOverride8.xm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7" name="Picture 3" descr="11MSS_BlueGradient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29" name="Picture 5" descr="11MSS_Interface_01a"/>
          <p:cNvPicPr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30" name="menu_bkgrd" descr="11MS-ChapterMenu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6934200"/>
            <a:ext cx="8229600" cy="296863"/>
          </a:xfrm>
          <a:noFill/>
          <a:ln/>
        </p:spPr>
        <p:txBody>
          <a:bodyPr/>
          <a:lstStyle/>
          <a:p>
            <a:r>
              <a:rPr lang="en-US"/>
              <a:t>Chapter Menu</a:t>
            </a:r>
          </a:p>
        </p:txBody>
      </p:sp>
      <p:sp>
        <p:nvSpPr>
          <p:cNvPr id="52231" name="lessonmenutext"/>
          <p:cNvSpPr txBox="1">
            <a:spLocks noChangeArrowheads="1"/>
          </p:cNvSpPr>
          <p:nvPr/>
        </p:nvSpPr>
        <p:spPr bwMode="auto">
          <a:xfrm>
            <a:off x="1333500" y="1543050"/>
            <a:ext cx="4686300" cy="393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tabLst>
                <a:tab pos="194310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Chapter Introduction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Lesson 1</a:t>
            </a:r>
            <a:r>
              <a:rPr lang="en-US" sz="2800" dirty="0">
                <a:solidFill>
                  <a:srgbClr val="000000"/>
                </a:solidFill>
              </a:rPr>
              <a:t>	Scientific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	Inquiry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0000"/>
                </a:solidFill>
              </a:rPr>
              <a:t>Lesson 2</a:t>
            </a:r>
            <a:r>
              <a:rPr lang="en-US" sz="2800" dirty="0">
                <a:solidFill>
                  <a:srgbClr val="000000"/>
                </a:solidFill>
              </a:rPr>
              <a:t>	Measurement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	and Scientific </a:t>
            </a:r>
            <a:br>
              <a:rPr lang="en-US" sz="2800" dirty="0">
                <a:solidFill>
                  <a:srgbClr val="000000"/>
                </a:solidFill>
              </a:rPr>
            </a:br>
            <a:r>
              <a:rPr lang="en-US" sz="2800" dirty="0">
                <a:solidFill>
                  <a:srgbClr val="000000"/>
                </a:solidFill>
              </a:rPr>
              <a:t>	Tools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/>
              <a:t>Lesson 3</a:t>
            </a:r>
            <a:r>
              <a:rPr lang="en-US" sz="2800" dirty="0">
                <a:solidFill>
                  <a:srgbClr val="808080"/>
                </a:solidFill>
              </a:rPr>
              <a:t>	</a:t>
            </a:r>
            <a:r>
              <a:rPr lang="en-US" sz="2800" dirty="0">
                <a:solidFill>
                  <a:srgbClr val="000000"/>
                </a:solidFill>
              </a:rPr>
              <a:t>Case Study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2800" b="1" dirty="0">
                <a:solidFill>
                  <a:srgbClr val="0069B6"/>
                </a:solidFill>
              </a:rPr>
              <a:t>Chapter Wrap-Up</a:t>
            </a:r>
          </a:p>
        </p:txBody>
      </p:sp>
      <p:pic>
        <p:nvPicPr>
          <p:cNvPr id="52239" name="Picture 15" descr="11MSS Chapter_Tab_Larg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34"/>
          <a:stretch>
            <a:fillRect/>
          </a:stretch>
        </p:blipFill>
        <p:spPr bwMode="hidden">
          <a:xfrm>
            <a:off x="0" y="0"/>
            <a:ext cx="58674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0" name="Picture 16" descr="11MSS_NavBar_50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6232"/>
          <a:stretch>
            <a:fillRect/>
          </a:stretch>
        </p:blipFill>
        <p:spPr bwMode="auto">
          <a:xfrm>
            <a:off x="1952625" y="6094413"/>
            <a:ext cx="2809875" cy="763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1" name="tab" descr="11MSS_NavBar_80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08"/>
          <a:stretch>
            <a:fillRect/>
          </a:stretch>
        </p:blipFill>
        <p:spPr bwMode="auto">
          <a:xfrm>
            <a:off x="3632200" y="6100763"/>
            <a:ext cx="2149475" cy="757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2" name="exit" descr="11MS-Nav_Exit">
            <a:hlinkClick r:id="" action="ppaction://hlinkshowjump?jump=endshow" highlightClick="1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6432550"/>
            <a:ext cx="438150" cy="377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3" name="gc" descr="11MS-Nav_Online">
            <a:hlinkClick r:id="rId11" highlightClick="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4063" y="6443663"/>
            <a:ext cx="1679575" cy="35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4" name="Picture 20" descr="11MSS_Headers-C30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invGray">
          <a:xfrm>
            <a:off x="0" y="0"/>
            <a:ext cx="914082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245" name="Picture 21" descr="C300-07A-MSS12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00" t="2905" r="38800" b="40271"/>
          <a:stretch>
            <a:fillRect/>
          </a:stretch>
        </p:blipFill>
        <p:spPr bwMode="auto">
          <a:xfrm>
            <a:off x="5899150" y="1895475"/>
            <a:ext cx="1978025" cy="335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947499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>
    <p:zoom/>
    <p:sndAc>
      <p:endSnd/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8007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57492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Precision is a description of how similar or close repeated measurements are to each other.</a:t>
            </a:r>
          </a:p>
          <a:p>
            <a:pPr>
              <a:buClr>
                <a:srgbClr val="E40004"/>
              </a:buClr>
            </a:pPr>
            <a:r>
              <a:rPr lang="en-US"/>
              <a:t>Accuracy is a description of how close a measurement is to an accepted value.</a:t>
            </a:r>
          </a:p>
        </p:txBody>
      </p:sp>
      <p:sp>
        <p:nvSpPr>
          <p:cNvPr id="800772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Measurement and Uncertainty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4773972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00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0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00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0771" grpId="0" build="p"/>
      <p:bldP spid="80077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1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80179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50875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Student A’s measurements are the most precise because they are closest to each other. </a:t>
            </a:r>
          </a:p>
        </p:txBody>
      </p:sp>
      <p:pic>
        <p:nvPicPr>
          <p:cNvPr id="80179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362200"/>
            <a:ext cx="686752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260612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17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1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01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1795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937990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50875"/>
            <a:ext cx="79248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Student C’s measurements are the most accurate because they are closest to the scientifically accepted value.</a:t>
            </a:r>
          </a:p>
        </p:txBody>
      </p:sp>
      <p:pic>
        <p:nvPicPr>
          <p:cNvPr id="93799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362200"/>
            <a:ext cx="686752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8320403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79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7990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93901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650875"/>
            <a:ext cx="7620000" cy="140652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Student B’s measurements are neither precise nor accurate. They are not close to each other or to the accepted value.</a:t>
            </a:r>
          </a:p>
        </p:txBody>
      </p:sp>
      <p:pic>
        <p:nvPicPr>
          <p:cNvPr id="93901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950" y="2362200"/>
            <a:ext cx="6867525" cy="3287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380256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93696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21367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No measuring tool provides a perfect measurement. </a:t>
            </a:r>
          </a:p>
          <a:p>
            <a:pPr>
              <a:buClr>
                <a:srgbClr val="E40004"/>
              </a:buClr>
            </a:pPr>
            <a:r>
              <a:rPr lang="en-US"/>
              <a:t>All measurements have some degree </a:t>
            </a:r>
            <a:br>
              <a:rPr lang="en-US"/>
            </a:br>
            <a:r>
              <a:rPr lang="en-US"/>
              <a:t>of uncertainty.</a:t>
            </a:r>
          </a:p>
        </p:txBody>
      </p:sp>
      <p:sp>
        <p:nvSpPr>
          <p:cNvPr id="93696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Measurement and Uncertainty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8924976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6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6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696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94003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77950"/>
            <a:ext cx="7924800" cy="38893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scientific_notation.wav"/>
                </a:hlinkClick>
              </a:rPr>
              <a:t>Scientific notation</a:t>
            </a:r>
            <a:r>
              <a:rPr lang="en-US"/>
              <a:t> is a method of writing or displaying very small or very large numbers in a short form.</a:t>
            </a:r>
          </a:p>
          <a:p>
            <a:pPr>
              <a:buClr>
                <a:srgbClr val="E40004"/>
              </a:buClr>
            </a:pPr>
            <a:r>
              <a:rPr lang="en-US"/>
              <a:t>You would use scientific notation to report Earth’s distance from the Sun—149,600,000 km—and the density of the Sun’s lower atmosphere—0.000000028 g/cm</a:t>
            </a:r>
            <a:r>
              <a:rPr lang="en-US" baseline="30000"/>
              <a:t>3</a:t>
            </a:r>
            <a:r>
              <a:rPr lang="en-US"/>
              <a:t>.</a:t>
            </a:r>
          </a:p>
        </p:txBody>
      </p:sp>
      <p:sp>
        <p:nvSpPr>
          <p:cNvPr id="940039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Measurement and Uncertainty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3843066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00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00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003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2822" name="Picture 6" descr="sci_not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609600"/>
            <a:ext cx="6724650" cy="5643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2821" name="Picture 5" descr="sci_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3375" r="6516" b="76118"/>
          <a:stretch>
            <a:fillRect/>
          </a:stretch>
        </p:blipFill>
        <p:spPr bwMode="auto">
          <a:xfrm>
            <a:off x="1304925" y="800100"/>
            <a:ext cx="6162675" cy="115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02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pic>
        <p:nvPicPr>
          <p:cNvPr id="802825" name="Picture 9" descr="sci_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23291" r="6516" b="54683"/>
          <a:stretch>
            <a:fillRect/>
          </a:stretch>
        </p:blipFill>
        <p:spPr bwMode="auto">
          <a:xfrm>
            <a:off x="1304925" y="1924050"/>
            <a:ext cx="6162675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2826" name="Picture 10" descr="sci_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45738" r="6516" b="36624"/>
          <a:stretch>
            <a:fillRect/>
          </a:stretch>
        </p:blipFill>
        <p:spPr bwMode="auto">
          <a:xfrm>
            <a:off x="1304925" y="3190875"/>
            <a:ext cx="6162675" cy="995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2827" name="Picture 11" descr="sci_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2" t="63629" r="6516" b="5232"/>
          <a:stretch>
            <a:fillRect/>
          </a:stretch>
        </p:blipFill>
        <p:spPr bwMode="auto">
          <a:xfrm>
            <a:off x="1304925" y="4200525"/>
            <a:ext cx="6162675" cy="1757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088863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028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02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028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028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02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942083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377950"/>
            <a:ext cx="7924800" cy="2136775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/>
              <a:t>Percent error can help you determine </a:t>
            </a:r>
            <a:br>
              <a:rPr lang="en-US"/>
            </a:br>
            <a:r>
              <a:rPr lang="en-US"/>
              <a:t>the size of your experimental error.</a:t>
            </a:r>
          </a:p>
          <a:p>
            <a:pPr>
              <a:buClr>
                <a:srgbClr val="E40004"/>
              </a:buClr>
            </a:pPr>
            <a:r>
              <a:rPr lang="en-US" b="1">
                <a:solidFill>
                  <a:srgbClr val="0069B6"/>
                </a:solidFill>
                <a:hlinkClick r:id="" action="ppaction://noaction">
                  <a:snd r:embed="rId4" name="percent_error.wav"/>
                </a:hlinkClick>
              </a:rPr>
              <a:t>Percent error</a:t>
            </a:r>
            <a:r>
              <a:rPr lang="en-US"/>
              <a:t> is the expression of error as a percentage of the accepted value.</a:t>
            </a:r>
          </a:p>
        </p:txBody>
      </p:sp>
      <p:sp>
        <p:nvSpPr>
          <p:cNvPr id="942084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Measurement and Uncertainty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32119154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2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42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08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2-3</a:t>
            </a:r>
          </a:p>
        </p:txBody>
      </p:sp>
      <p:sp>
        <p:nvSpPr>
          <p:cNvPr id="943108" name="title"/>
          <p:cNvSpPr txBox="1">
            <a:spLocks noChangeArrowheads="1"/>
          </p:cNvSpPr>
          <p:nvPr/>
        </p:nvSpPr>
        <p:spPr bwMode="auto">
          <a:xfrm>
            <a:off x="617538" y="541338"/>
            <a:ext cx="806926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Measurement and Uncertainty</a:t>
            </a:r>
            <a:r>
              <a:rPr lang="en-US" sz="2800" b="1">
                <a:solidFill>
                  <a:srgbClr val="E40022"/>
                </a:solidFill>
              </a:rPr>
              <a:t> </a:t>
            </a:r>
            <a:r>
              <a:rPr lang="en-US" sz="1600" b="1">
                <a:solidFill>
                  <a:srgbClr val="E40022"/>
                </a:solidFill>
              </a:rPr>
              <a:t>(cont.)</a:t>
            </a:r>
          </a:p>
        </p:txBody>
      </p:sp>
      <p:pic>
        <p:nvPicPr>
          <p:cNvPr id="943110" name="Picture 6" descr="mathskil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752600"/>
            <a:ext cx="8115300" cy="3668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3112" name="Picture 8" descr="mathsk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6768"/>
          <a:stretch>
            <a:fillRect/>
          </a:stretch>
        </p:blipFill>
        <p:spPr bwMode="auto">
          <a:xfrm>
            <a:off x="533400" y="1752600"/>
            <a:ext cx="81153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3114" name="Picture 10" descr="mathsk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751" b="51926"/>
          <a:stretch>
            <a:fillRect/>
          </a:stretch>
        </p:blipFill>
        <p:spPr bwMode="auto">
          <a:xfrm>
            <a:off x="533400" y="2990850"/>
            <a:ext cx="8115300" cy="52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3115" name="Picture 11" descr="mathsk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511" b="44397"/>
          <a:stretch>
            <a:fillRect/>
          </a:stretch>
        </p:blipFill>
        <p:spPr bwMode="auto">
          <a:xfrm>
            <a:off x="533400" y="3495675"/>
            <a:ext cx="8115300" cy="29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3116" name="Picture 12" descr="mathsk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301" b="32973"/>
          <a:stretch>
            <a:fillRect/>
          </a:stretch>
        </p:blipFill>
        <p:spPr bwMode="auto">
          <a:xfrm>
            <a:off x="533400" y="3781425"/>
            <a:ext cx="8115300" cy="43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3117" name="Picture 13" descr="mathskil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985" b="11163"/>
          <a:stretch>
            <a:fillRect/>
          </a:stretch>
        </p:blipFill>
        <p:spPr bwMode="auto">
          <a:xfrm>
            <a:off x="533400" y="4210050"/>
            <a:ext cx="8115300" cy="801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353972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43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4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4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4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943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3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943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Make sure you have:</a:t>
            </a:r>
          </a:p>
          <a:p>
            <a:pPr lvl="1"/>
            <a:r>
              <a:rPr lang="en-US" dirty="0" smtClean="0"/>
              <a:t>Read pages 12—15</a:t>
            </a:r>
          </a:p>
          <a:p>
            <a:pPr lvl="1"/>
            <a:r>
              <a:rPr lang="en-US" dirty="0" smtClean="0"/>
              <a:t>Tomorrow:  Quiz on conversion</a:t>
            </a:r>
          </a:p>
          <a:p>
            <a:pPr lvl="1"/>
            <a:r>
              <a:rPr lang="en-US" dirty="0" smtClean="0"/>
              <a:t>Tomorrow’s reading pages 16-18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3100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2584" name="background" descr="11MS-LessonMen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7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Reading Guide - KC</a:t>
            </a:r>
          </a:p>
        </p:txBody>
      </p:sp>
      <p:pic>
        <p:nvPicPr>
          <p:cNvPr id="792580" name="KC_art" descr="11MC_KeyConcep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50" y="1905000"/>
            <a:ext cx="3309938" cy="515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1" name="txt_box"/>
          <p:cNvSpPr txBox="1">
            <a:spLocks noChangeArrowheads="1"/>
          </p:cNvSpPr>
          <p:nvPr/>
        </p:nvSpPr>
        <p:spPr bwMode="auto">
          <a:xfrm>
            <a:off x="1279525" y="2590800"/>
            <a:ext cx="6645275" cy="320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Why did scientists create the International System of Units (SI)?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Why is scientific notation a useful tool for scientists?</a:t>
            </a:r>
          </a:p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  <a:buClr>
                <a:srgbClr val="E40022"/>
              </a:buClr>
              <a:buFontTx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How can tools, such as graduated cylinders and triple-beam balances, assist </a:t>
            </a:r>
            <a:r>
              <a:rPr lang="en-US" sz="2800" dirty="0" smtClean="0">
                <a:solidFill>
                  <a:srgbClr val="000000"/>
                </a:solidFill>
              </a:rPr>
              <a:t>scientists</a:t>
            </a:r>
            <a:r>
              <a:rPr lang="en-US" sz="2800" dirty="0">
                <a:solidFill>
                  <a:srgbClr val="000000"/>
                </a:solidFill>
              </a:rPr>
              <a:t>?</a:t>
            </a:r>
          </a:p>
        </p:txBody>
      </p:sp>
      <p:pic>
        <p:nvPicPr>
          <p:cNvPr id="792582" name="Picture 6" descr="11MS-Nav_BackDead">
            <a:hlinkClick r:id="" action="ppaction://noaction" highlightClick="1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3700" y="6451600"/>
            <a:ext cx="482600" cy="376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2583" name="Title"/>
          <p:cNvSpPr>
            <a:spLocks noChangeArrowheads="1"/>
          </p:cNvSpPr>
          <p:nvPr/>
        </p:nvSpPr>
        <p:spPr bwMode="auto">
          <a:xfrm>
            <a:off x="1044575" y="1376363"/>
            <a:ext cx="71088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Measurement and Scientific Tools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7494188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2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2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25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25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25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581" grpId="0" build="p" autoUpdateAnimBg="0"/>
      <p:bldP spid="792583" grpId="0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3607" name="background" descr="11MS-LessonMenu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788" y="107950"/>
            <a:ext cx="7704137" cy="601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3603" name="Vocab_art" descr="11MC_Vocabula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125" y="1933575"/>
            <a:ext cx="2120900" cy="461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9360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 Reading Guide - Vocab</a:t>
            </a:r>
          </a:p>
        </p:txBody>
      </p:sp>
      <p:sp>
        <p:nvSpPr>
          <p:cNvPr id="793605" name="txt_box"/>
          <p:cNvSpPr txBox="1">
            <a:spLocks noChangeArrowheads="1"/>
          </p:cNvSpPr>
          <p:nvPr/>
        </p:nvSpPr>
        <p:spPr bwMode="auto">
          <a:xfrm>
            <a:off x="1279525" y="2571750"/>
            <a:ext cx="3292475" cy="2655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6" name="description.wav"/>
                </a:hlinkClick>
              </a:rPr>
              <a:t>description</a:t>
            </a:r>
            <a:endParaRPr lang="fr-F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7" name="explanation.wav"/>
                </a:hlinkClick>
              </a:rPr>
              <a:t>explanation</a:t>
            </a:r>
            <a:endParaRPr lang="fr-F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8" name="international_system_of_Units.w"/>
                </a:hlinkClick>
              </a:rPr>
              <a:t>International System of </a:t>
            </a:r>
            <a:br>
              <a:rPr lang="fr-FR" sz="2800">
                <a:solidFill>
                  <a:srgbClr val="0069B6"/>
                </a:solidFill>
                <a:hlinkClick r:id="" action="ppaction://noaction">
                  <a:snd r:embed="rId8" name="international_system_of_Units.w"/>
                </a:hlinkClick>
              </a:rPr>
            </a:br>
            <a:r>
              <a:rPr lang="fr-FR" sz="2800">
                <a:solidFill>
                  <a:srgbClr val="0069B6"/>
                </a:solidFill>
                <a:hlinkClick r:id="" action="ppaction://noaction">
                  <a:snd r:embed="rId8" name="international_system_of_Units.w"/>
                </a:hlinkClick>
              </a:rPr>
              <a:t>Units (SI)</a:t>
            </a:r>
            <a:endParaRPr lang="en-US" sz="2800">
              <a:solidFill>
                <a:srgbClr val="0069B6"/>
              </a:solidFill>
            </a:endParaRPr>
          </a:p>
        </p:txBody>
      </p:sp>
      <p:sp>
        <p:nvSpPr>
          <p:cNvPr id="793608" name="Title"/>
          <p:cNvSpPr>
            <a:spLocks noChangeArrowheads="1"/>
          </p:cNvSpPr>
          <p:nvPr/>
        </p:nvSpPr>
        <p:spPr bwMode="auto">
          <a:xfrm>
            <a:off x="1044575" y="1376363"/>
            <a:ext cx="7108825" cy="627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lnSpc>
                <a:spcPct val="90000"/>
              </a:lnSpc>
              <a:spcBef>
                <a:spcPct val="20000"/>
              </a:spcBef>
              <a:spcAft>
                <a:spcPct val="20000"/>
              </a:spcAft>
            </a:pPr>
            <a:r>
              <a:rPr lang="en-US" sz="3200" b="1">
                <a:solidFill>
                  <a:srgbClr val="11873B"/>
                </a:solidFill>
              </a:rPr>
              <a:t>Measurement and Scientific Tools</a:t>
            </a:r>
          </a:p>
        </p:txBody>
      </p:sp>
      <p:sp>
        <p:nvSpPr>
          <p:cNvPr id="793609" name="txt_box"/>
          <p:cNvSpPr txBox="1">
            <a:spLocks noChangeArrowheads="1"/>
          </p:cNvSpPr>
          <p:nvPr/>
        </p:nvSpPr>
        <p:spPr bwMode="auto">
          <a:xfrm>
            <a:off x="4708525" y="2571750"/>
            <a:ext cx="3292475" cy="1246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1pPr>
            <a:lvl2pPr marL="576263"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2pPr>
            <a:lvl3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3pPr>
            <a:lvl4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4pPr>
            <a:lvl5pPr>
              <a:spcBef>
                <a:spcPct val="0"/>
              </a:spcBef>
              <a:defRPr>
                <a:solidFill>
                  <a:schemeClr val="tx1"/>
                </a:solidFill>
                <a:latin typeface="Arial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9" name="scientific_notation.wav"/>
                </a:hlinkClick>
              </a:rPr>
              <a:t>scientific notation</a:t>
            </a:r>
            <a:endParaRPr lang="fr-FR" sz="2800">
              <a:solidFill>
                <a:srgbClr val="0069B6"/>
              </a:solidFill>
            </a:endParaRPr>
          </a:p>
          <a:p>
            <a:pPr fontAlgn="base">
              <a:lnSpc>
                <a:spcPct val="90000"/>
              </a:lnSpc>
              <a:spcBef>
                <a:spcPct val="30000"/>
              </a:spcBef>
              <a:spcAft>
                <a:spcPct val="30000"/>
              </a:spcAft>
              <a:buClr>
                <a:srgbClr val="E40022"/>
              </a:buClr>
              <a:buFontTx/>
              <a:buChar char="•"/>
            </a:pPr>
            <a:r>
              <a:rPr lang="fr-FR" sz="2800">
                <a:solidFill>
                  <a:srgbClr val="0069B6"/>
                </a:solidFill>
                <a:hlinkClick r:id="" action="ppaction://noaction">
                  <a:snd r:embed="rId10" name="percent_error.wav"/>
                </a:hlinkClick>
              </a:rPr>
              <a:t>percent error</a:t>
            </a:r>
            <a:endParaRPr lang="en-US" sz="2800">
              <a:solidFill>
                <a:srgbClr val="0069B6"/>
              </a:solidFill>
            </a:endParaRP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195624550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936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360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360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9360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7936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3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936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3605" grpId="0" build="p"/>
      <p:bldP spid="793609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2-1</a:t>
            </a:r>
          </a:p>
        </p:txBody>
      </p:sp>
      <p:sp>
        <p:nvSpPr>
          <p:cNvPr id="794627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79955" y="1210397"/>
            <a:ext cx="7924800" cy="4967514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 smtClean="0"/>
              <a:t>Make observations:  </a:t>
            </a:r>
            <a:r>
              <a:rPr lang="en-US" dirty="0" smtClean="0">
                <a:hlinkClick r:id="rId4"/>
              </a:rPr>
              <a:t>Video</a:t>
            </a:r>
            <a:endParaRPr lang="en-US" dirty="0" smtClean="0"/>
          </a:p>
          <a:p>
            <a:pPr>
              <a:buClr>
                <a:srgbClr val="E40004"/>
              </a:buClr>
            </a:pPr>
            <a:r>
              <a:rPr lang="en-US" dirty="0" smtClean="0"/>
              <a:t>A </a:t>
            </a: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5" name="description.wav"/>
                </a:hlinkClick>
              </a:rPr>
              <a:t>description</a:t>
            </a:r>
            <a:r>
              <a:rPr lang="en-US" dirty="0"/>
              <a:t> is a </a:t>
            </a:r>
            <a:r>
              <a:rPr lang="en-US" dirty="0" smtClean="0"/>
              <a:t>summary </a:t>
            </a:r>
            <a:r>
              <a:rPr lang="en-US" dirty="0"/>
              <a:t>of observations.</a:t>
            </a:r>
          </a:p>
          <a:p>
            <a:pPr>
              <a:buClr>
                <a:srgbClr val="E40004"/>
              </a:buClr>
            </a:pPr>
            <a:r>
              <a:rPr lang="en-US" dirty="0"/>
              <a:t>An </a:t>
            </a: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6" name="explanation.wav"/>
                </a:hlinkClick>
              </a:rPr>
              <a:t>explanation</a:t>
            </a:r>
            <a:r>
              <a:rPr lang="en-US" dirty="0"/>
              <a:t> is an interpretation of observations.</a:t>
            </a:r>
          </a:p>
          <a:p>
            <a:pPr>
              <a:buClr>
                <a:srgbClr val="E40004"/>
              </a:buClr>
            </a:pPr>
            <a:r>
              <a:rPr lang="en-US" dirty="0"/>
              <a:t>When you describe something, you report your observations. When you explain something, you interpret your observations.</a:t>
            </a:r>
          </a:p>
        </p:txBody>
      </p:sp>
      <p:sp>
        <p:nvSpPr>
          <p:cNvPr id="794628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>
                <a:solidFill>
                  <a:srgbClr val="E40022"/>
                </a:solidFill>
              </a:rPr>
              <a:t>Description and Explanation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48712"/>
            <a:ext cx="7721600" cy="5791200"/>
          </a:xfrm>
          <a:prstGeom prst="rect">
            <a:avLst/>
          </a:prstGeom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596144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94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794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9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9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27" grpId="0" build="p"/>
      <p:bldP spid="7946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7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79769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1524000"/>
            <a:ext cx="7924800" cy="1421928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 smtClean="0"/>
              <a:t>The </a:t>
            </a:r>
            <a:r>
              <a:rPr lang="en-US" b="1" dirty="0">
                <a:solidFill>
                  <a:srgbClr val="0069B6"/>
                </a:solidFill>
                <a:hlinkClick r:id="" action="ppaction://noaction">
                  <a:snd r:embed="rId4" name="international_system_of_units.w"/>
                </a:hlinkClick>
              </a:rPr>
              <a:t>International System of Units (SI)</a:t>
            </a:r>
            <a:r>
              <a:rPr lang="en-US" dirty="0">
                <a:hlinkClick r:id="" action="ppaction://noaction">
                  <a:snd r:embed="rId4" name="international_system_of_units.w"/>
                </a:hlinkClick>
              </a:rPr>
              <a:t> </a:t>
            </a:r>
            <a:r>
              <a:rPr lang="en-US" dirty="0"/>
              <a:t>is the internationally accepted system of measurement.</a:t>
            </a:r>
          </a:p>
        </p:txBody>
      </p:sp>
      <p:sp>
        <p:nvSpPr>
          <p:cNvPr id="797700" name="title"/>
          <p:cNvSpPr txBox="1">
            <a:spLocks noChangeArrowheads="1"/>
          </p:cNvSpPr>
          <p:nvPr/>
        </p:nvSpPr>
        <p:spPr bwMode="auto">
          <a:xfrm>
            <a:off x="617538" y="541338"/>
            <a:ext cx="7507287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>
                <a:solidFill>
                  <a:srgbClr val="E40022"/>
                </a:solidFill>
              </a:rPr>
              <a:t>The International System of Units</a:t>
            </a:r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1378356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9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9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7699" grpId="0" build="p"/>
      <p:bldP spid="79770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934915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3962400" cy="3933384"/>
          </a:xfrm>
          <a:noFill/>
          <a:ln/>
        </p:spPr>
        <p:txBody>
          <a:bodyPr>
            <a:spAutoFit/>
          </a:bodyPr>
          <a:lstStyle/>
          <a:p>
            <a:pPr>
              <a:buClr>
                <a:srgbClr val="E40004"/>
              </a:buClr>
            </a:pPr>
            <a:r>
              <a:rPr lang="en-US" dirty="0"/>
              <a:t>The SI system uses standards of measurement, called </a:t>
            </a:r>
            <a:r>
              <a:rPr lang="en-US" dirty="0">
                <a:hlinkClick r:id="rId4"/>
              </a:rPr>
              <a:t>base units</a:t>
            </a:r>
            <a:r>
              <a:rPr lang="en-US" dirty="0"/>
              <a:t>. </a:t>
            </a:r>
          </a:p>
          <a:p>
            <a:pPr>
              <a:buClr>
                <a:srgbClr val="E40004"/>
              </a:buClr>
            </a:pPr>
            <a:r>
              <a:rPr lang="en-US" dirty="0"/>
              <a:t>Other units used in the SI system </a:t>
            </a:r>
            <a:r>
              <a:rPr lang="en-US" dirty="0" smtClean="0"/>
              <a:t>are </a:t>
            </a:r>
            <a:r>
              <a:rPr lang="en-US" dirty="0"/>
              <a:t>derived from the base units.</a:t>
            </a:r>
          </a:p>
        </p:txBody>
      </p:sp>
      <p:pic>
        <p:nvPicPr>
          <p:cNvPr id="93491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859" y="953575"/>
            <a:ext cx="4176991" cy="4338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895600" y="5628968"/>
            <a:ext cx="5820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Reference:  </a:t>
            </a:r>
            <a:r>
              <a:rPr lang="en-US" dirty="0" smtClean="0">
                <a:hlinkClick r:id="rId6"/>
              </a:rPr>
              <a:t>http://physics.nist.gov/cuu/Units/units.html</a:t>
            </a:r>
            <a:endParaRPr lang="en-US" dirty="0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351139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4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34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4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491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5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935939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4191000" cy="5299075"/>
          </a:xfrm>
          <a:noFill/>
          <a:ln/>
        </p:spPr>
        <p:txBody>
          <a:bodyPr>
            <a:spAutoFit/>
          </a:bodyPr>
          <a:lstStyle/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The SI system is based on multiples of ten.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Factors of ten are represented by prefixes.</a:t>
            </a:r>
          </a:p>
          <a:p>
            <a:pPr>
              <a:spcBef>
                <a:spcPct val="20000"/>
              </a:spcBef>
              <a:spcAft>
                <a:spcPct val="20000"/>
              </a:spcAft>
              <a:buClr>
                <a:srgbClr val="E40004"/>
              </a:buClr>
            </a:pPr>
            <a:r>
              <a:rPr lang="en-US"/>
              <a:t>You either multiply or divide by a factor of ten to convert from one SI unit to another. </a:t>
            </a:r>
          </a:p>
        </p:txBody>
      </p:sp>
      <p:pic>
        <p:nvPicPr>
          <p:cNvPr id="9359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952500"/>
            <a:ext cx="3856038" cy="4414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8595294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35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35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35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935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593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1"/>
            <a:ext cx="8229600" cy="2057400"/>
          </a:xfrm>
        </p:spPr>
        <p:txBody>
          <a:bodyPr/>
          <a:lstStyle/>
          <a:p>
            <a:r>
              <a:rPr lang="en-US" dirty="0" smtClean="0"/>
              <a:t>SI is used because it is easy to convert from one unit to another!</a:t>
            </a:r>
          </a:p>
          <a:p>
            <a:r>
              <a:rPr lang="en-US" dirty="0" smtClean="0"/>
              <a:t>Prefixes are used to indicate units of different size.</a:t>
            </a:r>
          </a:p>
          <a:p>
            <a:r>
              <a:rPr lang="en-US" dirty="0" smtClean="0"/>
              <a:t>Mr. </a:t>
            </a:r>
            <a:r>
              <a:rPr lang="en-US" dirty="0" err="1" smtClean="0"/>
              <a:t>Boal’s</a:t>
            </a:r>
            <a:r>
              <a:rPr lang="en-US" dirty="0" smtClean="0"/>
              <a:t> Handy Dandy Conversion line!</a:t>
            </a:r>
          </a:p>
          <a:p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 bwMode="auto">
          <a:xfrm>
            <a:off x="838200" y="5410200"/>
            <a:ext cx="7391400" cy="0"/>
          </a:xfrm>
          <a:prstGeom prst="line">
            <a:avLst/>
          </a:prstGeom>
          <a:noFill/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495494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4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Lesson 2-2</a:t>
            </a:r>
          </a:p>
        </p:txBody>
      </p:sp>
      <p:sp>
        <p:nvSpPr>
          <p:cNvPr id="954371" name="txt_box"/>
          <p:cNvSpPr>
            <a:spLocks noGrp="1" noChangeArrowheads="1"/>
          </p:cNvSpPr>
          <p:nvPr>
            <p:ph type="body" idx="1"/>
          </p:nvPr>
        </p:nvSpPr>
        <p:spPr>
          <a:xfrm>
            <a:off x="609600" y="838200"/>
            <a:ext cx="7696200" cy="968375"/>
          </a:xfrm>
          <a:noFill/>
          <a:ln/>
        </p:spPr>
        <p:txBody>
          <a:bodyPr>
            <a:spAutoFit/>
          </a:bodyPr>
          <a:lstStyle/>
          <a:p>
            <a:pPr marL="0" indent="0">
              <a:buClr>
                <a:srgbClr val="E40004"/>
              </a:buClr>
              <a:buFontTx/>
              <a:buNone/>
            </a:pPr>
            <a:r>
              <a:rPr lang="en-US"/>
              <a:t>A rock has a mass of 17.5 grams. </a:t>
            </a:r>
            <a:br>
              <a:rPr lang="en-US"/>
            </a:br>
            <a:r>
              <a:rPr lang="en-US"/>
              <a:t>How many kilograms is that?</a:t>
            </a:r>
          </a:p>
        </p:txBody>
      </p:sp>
      <p:pic>
        <p:nvPicPr>
          <p:cNvPr id="954373" name="Picture 5" descr="fig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1966913"/>
            <a:ext cx="6354762" cy="427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1197986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wipe dir="r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54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4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54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54371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OPREFERENCE" val="False"/>
</p:tagLst>
</file>

<file path=ppt/theme/theme1.xml><?xml version="1.0" encoding="utf-8"?>
<a:theme xmlns:a="http://schemas.openxmlformats.org/drawingml/2006/main" name="2_Default Design">
  <a:themeElements>
    <a:clrScheme name="2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3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3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Default Design">
  <a:themeElements>
    <a:clrScheme name="9_Default Design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69B6"/>
      </a:hlink>
      <a:folHlink>
        <a:srgbClr val="0069B6"/>
      </a:folHlink>
    </a:clrScheme>
    <a:fontScheme name="9_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rgbClr val="E4002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9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9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9_Default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69B6"/>
        </a:hlink>
        <a:folHlink>
          <a:srgbClr val="0069B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9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0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1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2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3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1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2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3.xml><?xml version="1.0" encoding="utf-8"?>
<a:themeOverride xmlns:a="http://schemas.openxmlformats.org/drawingml/2006/main">
  <a:clrScheme name="2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4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5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6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7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8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ppt/theme/themeOverride9.xml><?xml version="1.0" encoding="utf-8"?>
<a:themeOverride xmlns:a="http://schemas.openxmlformats.org/drawingml/2006/main">
  <a:clrScheme name="3_Default Design 13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69B6"/>
    </a:hlink>
    <a:folHlink>
      <a:srgbClr val="0069B6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158</TotalTime>
  <Words>464</Words>
  <Application>Microsoft Office PowerPoint</Application>
  <PresentationFormat>On-screen Show (4:3)</PresentationFormat>
  <Paragraphs>69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2" baseType="lpstr">
      <vt:lpstr>2_Default Design</vt:lpstr>
      <vt:lpstr>3_Default Design</vt:lpstr>
      <vt:lpstr>9_Default Design</vt:lpstr>
      <vt:lpstr>Chapter Menu</vt:lpstr>
      <vt:lpstr>Lesson 2 Reading Guide - KC</vt:lpstr>
      <vt:lpstr>Lesson 2 Reading Guide - Vocab</vt:lpstr>
      <vt:lpstr>Lesson 2-1</vt:lpstr>
      <vt:lpstr>Lesson 2-2</vt:lpstr>
      <vt:lpstr>Lesson 2-2</vt:lpstr>
      <vt:lpstr>Lesson 2-2</vt:lpstr>
      <vt:lpstr>PowerPoint Presentation</vt:lpstr>
      <vt:lpstr>Lesson 2-2</vt:lpstr>
      <vt:lpstr>Lesson 2-3</vt:lpstr>
      <vt:lpstr>Lesson 2-3</vt:lpstr>
      <vt:lpstr>Lesson 2-3</vt:lpstr>
      <vt:lpstr>Lesson 2-3</vt:lpstr>
      <vt:lpstr>Lesson 2-3</vt:lpstr>
      <vt:lpstr>Lesson 2-3</vt:lpstr>
      <vt:lpstr>Lesson 2-3</vt:lpstr>
      <vt:lpstr>Lesson 2-3</vt:lpstr>
      <vt:lpstr>Lesson 2-3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Menu</dc:title>
  <dc:creator>Elizabeth Greenman</dc:creator>
  <cp:lastModifiedBy>Elizabeth Greenman</cp:lastModifiedBy>
  <cp:revision>11</cp:revision>
  <dcterms:created xsi:type="dcterms:W3CDTF">2013-08-14T17:02:55Z</dcterms:created>
  <dcterms:modified xsi:type="dcterms:W3CDTF">2013-08-14T19:41:18Z</dcterms:modified>
</cp:coreProperties>
</file>