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ags/tag1.xml" ContentType="application/vnd.openxmlformats-officedocument.presentationml.tags+xml"/>
  <Override PartName="/ppt/theme/themeOverride2.xml" ContentType="application/vnd.openxmlformats-officedocument.themeOverride+xml"/>
  <Override PartName="/ppt/tags/tag2.xml" ContentType="application/vnd.openxmlformats-officedocument.presentationml.tags+xml"/>
  <Override PartName="/ppt/theme/themeOverride3.xml" ContentType="application/vnd.openxmlformats-officedocument.themeOverride+xml"/>
  <Override PartName="/ppt/tags/tag3.xml" ContentType="application/vnd.openxmlformats-officedocument.presentationml.tags+xml"/>
  <Override PartName="/ppt/theme/themeOverride4.xml" ContentType="application/vnd.openxmlformats-officedocument.themeOverride+xml"/>
  <Override PartName="/ppt/tags/tag4.xml" ContentType="application/vnd.openxmlformats-officedocument.presentationml.tags+xml"/>
  <Override PartName="/ppt/theme/themeOverride5.xml" ContentType="application/vnd.openxmlformats-officedocument.themeOverride+xml"/>
  <Override PartName="/ppt/tags/tag5.xml" ContentType="application/vnd.openxmlformats-officedocument.presentationml.tags+xml"/>
  <Override PartName="/ppt/theme/themeOverride6.xml" ContentType="application/vnd.openxmlformats-officedocument.themeOverride+xml"/>
  <Override PartName="/ppt/tags/tag6.xml" ContentType="application/vnd.openxmlformats-officedocument.presentationml.tags+xml"/>
  <Override PartName="/ppt/theme/themeOverride7.xml" ContentType="application/vnd.openxmlformats-officedocument.themeOverride+xml"/>
  <Override PartName="/ppt/tags/tag7.xml" ContentType="application/vnd.openxmlformats-officedocument.presentationml.tags+xml"/>
  <Override PartName="/ppt/theme/themeOverride8.xml" ContentType="application/vnd.openxmlformats-officedocument.themeOverride+xml"/>
  <Override PartName="/ppt/tags/tag8.xml" ContentType="application/vnd.openxmlformats-officedocument.presentationml.tags+xml"/>
  <Override PartName="/ppt/theme/themeOverride9.xml" ContentType="application/vnd.openxmlformats-officedocument.themeOverride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62" r:id="rId4"/>
    <p:sldId id="263" r:id="rId5"/>
    <p:sldId id="257" r:id="rId6"/>
    <p:sldId id="258" r:id="rId7"/>
    <p:sldId id="260" r:id="rId8"/>
    <p:sldId id="261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6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486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80238" y="1524000"/>
            <a:ext cx="2173287" cy="56308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0"/>
            <a:ext cx="6370638" cy="56308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63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054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867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40483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8594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0785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376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98521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5581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5128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09835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5602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80238" y="1600200"/>
            <a:ext cx="2173287" cy="55546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370638" cy="55546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7733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55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2675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28495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9764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4195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9656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41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92641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466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55956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1903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80238" y="1600200"/>
            <a:ext cx="2173287" cy="55546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370638" cy="55546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498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3763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3763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617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18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09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4714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3962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0166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21" Type="http://schemas.openxmlformats.org/officeDocument/2006/relationships/hyperlink" Target="http://connected.mcgraw-hill.com/" TargetMode="Externa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0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23" Type="http://schemas.openxmlformats.org/officeDocument/2006/relationships/image" Target="../media/image9.png"/><Relationship Id="rId10" Type="http://schemas.openxmlformats.org/officeDocument/2006/relationships/slideLayout" Target="../slideLayouts/slideLayout10.xml"/><Relationship Id="rId19" Type="http://schemas.openxmlformats.org/officeDocument/2006/relationships/slide" Target="../slides/slid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Relationship Id="rId22" Type="http://schemas.openxmlformats.org/officeDocument/2006/relationships/image" Target="../media/image8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1.jpe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4.png"/><Relationship Id="rId25" Type="http://schemas.openxmlformats.org/officeDocument/2006/relationships/image" Target="../media/image10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20" Type="http://schemas.openxmlformats.org/officeDocument/2006/relationships/slide" Target="../slides/slide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image" Target="../media/image9.png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2.png"/><Relationship Id="rId23" Type="http://schemas.openxmlformats.org/officeDocument/2006/relationships/image" Target="../media/image8.png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Relationship Id="rId22" Type="http://schemas.openxmlformats.org/officeDocument/2006/relationships/hyperlink" Target="http://connected.mcgraw-hill.com/" TargetMode="Externa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1.jpe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25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4.png"/><Relationship Id="rId25" Type="http://schemas.openxmlformats.org/officeDocument/2006/relationships/image" Target="../media/image10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3.png"/><Relationship Id="rId20" Type="http://schemas.openxmlformats.org/officeDocument/2006/relationships/slide" Target="../slides/slide1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image" Target="../media/image9.png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2.png"/><Relationship Id="rId23" Type="http://schemas.openxmlformats.org/officeDocument/2006/relationships/image" Target="../media/image8.png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Relationship Id="rId22" Type="http://schemas.openxmlformats.org/officeDocument/2006/relationships/hyperlink" Target="http://connected.mcgraw-hill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12" name="background" descr="11MSS_Interface_01a"/>
          <p:cNvPicPr>
            <a:picLocks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23925" y="6896100"/>
            <a:ext cx="8229600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229600" cy="3763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25614" name="upper_right" descr="11MSS Lesson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0" y="0"/>
            <a:ext cx="91440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22" name="tab" descr="11MSS_NavBar_800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44"/>
          <a:stretch>
            <a:fillRect/>
          </a:stretch>
        </p:blipFill>
        <p:spPr bwMode="auto">
          <a:xfrm>
            <a:off x="2887663" y="6100763"/>
            <a:ext cx="3836987" cy="7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23" name="tab" descr="11MSS_NavBar_800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598"/>
          <a:stretch>
            <a:fillRect/>
          </a:stretch>
        </p:blipFill>
        <p:spPr bwMode="auto">
          <a:xfrm>
            <a:off x="2354263" y="6100763"/>
            <a:ext cx="3113087" cy="7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24" name="back" descr="11MS--Nav_Back">
            <a:hlinkClick r:id="" action="ppaction://hlinkshowjump?jump=previousslide" highlightClick="1"/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3700" y="6451600"/>
            <a:ext cx="48260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25" name="exit" descr="11MS-Nav_Exit">
            <a:hlinkClick r:id="" action="ppaction://hlinkshowjump?jump=endshow" highlightClick="1"/>
          </p:cNvPr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225" y="6451600"/>
            <a:ext cx="43815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26" name="forward" descr="11MS-Nav_Forward">
            <a:hlinkClick r:id="" action="ppaction://hlinkshowjump?jump=nextslide" highlightClick="1"/>
          </p:cNvPr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6451600"/>
            <a:ext cx="48260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27" name="home" descr="11MS-Nav_Home">
            <a:hlinkClick r:id="rId19" action="ppaction://hlinksldjump" highlightClick="1"/>
          </p:cNvPr>
          <p:cNvPicPr>
            <a:picLocks noChangeAspect="1" noChangeArrowheads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6963" y="6451600"/>
            <a:ext cx="43815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28" name="gc" descr="11MS-Nav_Online">
            <a:hlinkClick r:id="rId21" highlightClick="1"/>
          </p:cNvPr>
          <p:cNvPicPr>
            <a:picLocks noChangeAspect="1" noChangeArrowheads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063" y="6462713"/>
            <a:ext cx="1679575" cy="350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29" name="Picture 29" descr="11MSS Chapter_Tab_Large"/>
          <p:cNvPicPr>
            <a:picLocks noChangeAspect="1" noChangeArrowheads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34"/>
          <a:stretch>
            <a:fillRect/>
          </a:stretch>
        </p:blipFill>
        <p:spPr bwMode="hidden">
          <a:xfrm>
            <a:off x="0" y="0"/>
            <a:ext cx="58674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30" name="Picture 30" descr="11MSS_Headers-C300"/>
          <p:cNvPicPr>
            <a:picLocks noChangeAspect="1" noChangeArrowheads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0" y="0"/>
            <a:ext cx="9140825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8567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+mj-lt"/>
          <a:ea typeface="+mj-ea"/>
          <a:cs typeface="+mj-cs"/>
        </a:defRPr>
      </a:lvl1pPr>
      <a:lvl2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2pPr>
      <a:lvl3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3pPr>
      <a:lvl4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4pPr>
      <a:lvl5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5pPr>
      <a:lvl6pPr marL="4572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6pPr>
      <a:lvl7pPr marL="9144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7pPr>
      <a:lvl8pPr marL="13716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8pPr>
      <a:lvl9pPr marL="18288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30000"/>
        </a:spcBef>
        <a:spcAft>
          <a:spcPct val="3000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lnSpc>
          <a:spcPct val="90000"/>
        </a:lnSpc>
        <a:spcBef>
          <a:spcPct val="30000"/>
        </a:spcBef>
        <a:spcAft>
          <a:spcPct val="3000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30000"/>
        </a:spcBef>
        <a:spcAft>
          <a:spcPct val="3000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11MSS_BlueGradient"/>
          <p:cNvPicPr>
            <a:picLocks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51" name="background" descr="11MSS_Interface_01a"/>
          <p:cNvPicPr>
            <a:picLocks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25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23925" y="6896100"/>
            <a:ext cx="8229600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53272" name="upper_right" descr="11MSS Lesson1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0" y="0"/>
            <a:ext cx="91440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5" name="tab" descr="11MSS_NavBar_800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44"/>
          <a:stretch>
            <a:fillRect/>
          </a:stretch>
        </p:blipFill>
        <p:spPr bwMode="auto">
          <a:xfrm>
            <a:off x="2887663" y="6100763"/>
            <a:ext cx="3836987" cy="7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6" name="tab" descr="11MSS_NavBar_800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598"/>
          <a:stretch>
            <a:fillRect/>
          </a:stretch>
        </p:blipFill>
        <p:spPr bwMode="auto">
          <a:xfrm>
            <a:off x="2354263" y="6100763"/>
            <a:ext cx="3113087" cy="7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7" name="back" descr="11MS--Nav_Back">
            <a:hlinkClick r:id="" action="ppaction://hlinkshowjump?jump=previousslide" highlightClick="1"/>
          </p:cNvPr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3700" y="6451600"/>
            <a:ext cx="48260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8" name="exit" descr="11MS-Nav_Exit">
            <a:hlinkClick r:id="" action="ppaction://hlinkshowjump?jump=endshow" highlightClick="1"/>
          </p:cNvPr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225" y="6451600"/>
            <a:ext cx="43815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79" name="forward" descr="11MS-Nav_Forward">
            <a:hlinkClick r:id="" action="ppaction://hlinkshowjump?jump=nextslide" highlightClick="1"/>
          </p:cNvPr>
          <p:cNvPicPr>
            <a:picLocks noChangeAspect="1" noChangeArrowheads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6451600"/>
            <a:ext cx="48260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80" name="home" descr="11MS-Nav_Home">
            <a:hlinkClick r:id="rId20" action="ppaction://hlinksldjump" highlightClick="1"/>
          </p:cNvPr>
          <p:cNvPicPr>
            <a:picLocks noChangeAspect="1" noChangeArrowheads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6963" y="6451600"/>
            <a:ext cx="43815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81" name="gc" descr="11MS-Nav_Online">
            <a:hlinkClick r:id="rId22" highlightClick="1"/>
          </p:cNvPr>
          <p:cNvPicPr>
            <a:picLocks noChangeAspect="1" noChangeArrowheads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063" y="6462713"/>
            <a:ext cx="1679575" cy="350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82" name="Picture 34" descr="11MSS Chapter_Tab_Large"/>
          <p:cNvPicPr>
            <a:picLocks noChangeAspect="1" noChangeArrowheads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34"/>
          <a:stretch>
            <a:fillRect/>
          </a:stretch>
        </p:blipFill>
        <p:spPr bwMode="hidden">
          <a:xfrm>
            <a:off x="0" y="0"/>
            <a:ext cx="58674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83" name="Picture 35" descr="11MSS_Headers-C300"/>
          <p:cNvPicPr>
            <a:picLocks noChangeAspect="1" noChangeArrowheads="1"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0" y="0"/>
            <a:ext cx="9140825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401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+mj-lt"/>
          <a:ea typeface="+mj-ea"/>
          <a:cs typeface="+mj-cs"/>
        </a:defRPr>
      </a:lvl1pPr>
      <a:lvl2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2pPr>
      <a:lvl3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3pPr>
      <a:lvl4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4pPr>
      <a:lvl5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5pPr>
      <a:lvl6pPr marL="4572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6pPr>
      <a:lvl7pPr marL="9144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7pPr>
      <a:lvl8pPr marL="13716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8pPr>
      <a:lvl9pPr marL="18288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49" name="Picture 21" descr="11MSS_BlueGradient"/>
          <p:cNvPicPr>
            <a:picLocks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47" name="background" descr="11MSS_Interface_01a"/>
          <p:cNvPicPr>
            <a:picLocks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23925" y="6896100"/>
            <a:ext cx="8229600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22551" name="upper_right" descr="11MSS Lesson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0" y="0"/>
            <a:ext cx="91440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63" name="tab" descr="11MSS_NavBar_800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44"/>
          <a:stretch>
            <a:fillRect/>
          </a:stretch>
        </p:blipFill>
        <p:spPr bwMode="auto">
          <a:xfrm>
            <a:off x="2887663" y="6100763"/>
            <a:ext cx="3836987" cy="7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64" name="tab" descr="11MSS_NavBar_800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598"/>
          <a:stretch>
            <a:fillRect/>
          </a:stretch>
        </p:blipFill>
        <p:spPr bwMode="auto">
          <a:xfrm>
            <a:off x="2354263" y="6100763"/>
            <a:ext cx="3113087" cy="7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65" name="back" descr="11MS--Nav_Back">
            <a:hlinkClick r:id="" action="ppaction://hlinkshowjump?jump=previousslide" highlightClick="1"/>
          </p:cNvPr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3700" y="6451600"/>
            <a:ext cx="48260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66" name="exit" descr="11MS-Nav_Exit">
            <a:hlinkClick r:id="" action="ppaction://hlinkshowjump?jump=endshow" highlightClick="1"/>
          </p:cNvPr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225" y="6451600"/>
            <a:ext cx="43815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67" name="forward" descr="11MS-Nav_Forward">
            <a:hlinkClick r:id="" action="ppaction://hlinkshowjump?jump=nextslide" highlightClick="1"/>
          </p:cNvPr>
          <p:cNvPicPr>
            <a:picLocks noChangeAspect="1" noChangeArrowheads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6451600"/>
            <a:ext cx="48260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68" name="home" descr="11MS-Nav_Home">
            <a:hlinkClick r:id="rId20" action="ppaction://hlinksldjump" highlightClick="1"/>
          </p:cNvPr>
          <p:cNvPicPr>
            <a:picLocks noChangeAspect="1" noChangeArrowheads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6963" y="6451600"/>
            <a:ext cx="43815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69" name="gc" descr="11MS-Nav_Online">
            <a:hlinkClick r:id="rId22" highlightClick="1"/>
          </p:cNvPr>
          <p:cNvPicPr>
            <a:picLocks noChangeAspect="1" noChangeArrowheads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063" y="6462713"/>
            <a:ext cx="1679575" cy="350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70" name="Picture 42" descr="11MSS Chapter_Tab_Large"/>
          <p:cNvPicPr>
            <a:picLocks noChangeAspect="1" noChangeArrowheads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34"/>
          <a:stretch>
            <a:fillRect/>
          </a:stretch>
        </p:blipFill>
        <p:spPr bwMode="hidden">
          <a:xfrm>
            <a:off x="0" y="0"/>
            <a:ext cx="58674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71" name="Picture 43" descr="11MSS_Headers-C300"/>
          <p:cNvPicPr>
            <a:picLocks noChangeAspect="1" noChangeArrowheads="1"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0" y="0"/>
            <a:ext cx="9140825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7681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+mj-lt"/>
          <a:ea typeface="+mj-ea"/>
          <a:cs typeface="+mj-cs"/>
        </a:defRPr>
      </a:lvl1pPr>
      <a:lvl2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2pPr>
      <a:lvl3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3pPr>
      <a:lvl4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4pPr>
      <a:lvl5pPr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5pPr>
      <a:lvl6pPr marL="4572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6pPr>
      <a:lvl7pPr marL="9144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7pPr>
      <a:lvl8pPr marL="13716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8pPr>
      <a:lvl9pPr marL="1828800" algn="r" rtl="0" fontAlgn="base">
        <a:lnSpc>
          <a:spcPct val="90000"/>
        </a:lnSpc>
        <a:spcBef>
          <a:spcPct val="0"/>
        </a:spcBef>
        <a:spcAft>
          <a:spcPct val="0"/>
        </a:spcAft>
        <a:defRPr sz="1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0.png"/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9.png"/><Relationship Id="rId12" Type="http://schemas.openxmlformats.org/officeDocument/2006/relationships/image" Target="../media/image8.png"/><Relationship Id="rId2" Type="http://schemas.openxmlformats.org/officeDocument/2006/relationships/tags" Target="../tags/tag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13.png"/><Relationship Id="rId11" Type="http://schemas.openxmlformats.org/officeDocument/2006/relationships/hyperlink" Target="http://connected.mcgraw-hill.com/" TargetMode="External"/><Relationship Id="rId5" Type="http://schemas.openxmlformats.org/officeDocument/2006/relationships/image" Target="../media/image1.png"/><Relationship Id="rId10" Type="http://schemas.openxmlformats.org/officeDocument/2006/relationships/image" Target="../media/image5.png"/><Relationship Id="rId4" Type="http://schemas.openxmlformats.org/officeDocument/2006/relationships/image" Target="../media/image11.jpeg"/><Relationship Id="rId9" Type="http://schemas.openxmlformats.org/officeDocument/2006/relationships/image" Target="../media/image3.png"/><Relationship Id="rId1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tags" Target="../tags/tag2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18.png"/><Relationship Id="rId5" Type="http://schemas.openxmlformats.org/officeDocument/2006/relationships/image" Target="../media/image17.jpeg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tags" Target="../tags/tag7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tags" Target="../tags/tag8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tags" Target="../tags/tag9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7" name="Picture 3" descr="11MSS_BlueGradient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29" name="Picture 5" descr="11MSS_Interface_01a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30" name="menu_bkgrd" descr="11MS-ChapterMenu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107950"/>
            <a:ext cx="7704137" cy="601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934200"/>
            <a:ext cx="8229600" cy="296863"/>
          </a:xfrm>
          <a:noFill/>
          <a:ln/>
        </p:spPr>
        <p:txBody>
          <a:bodyPr/>
          <a:lstStyle/>
          <a:p>
            <a:r>
              <a:rPr lang="en-US"/>
              <a:t>Chapter Menu</a:t>
            </a:r>
          </a:p>
        </p:txBody>
      </p:sp>
      <p:sp>
        <p:nvSpPr>
          <p:cNvPr id="52231" name="lessonmenutext"/>
          <p:cNvSpPr txBox="1">
            <a:spLocks noChangeArrowheads="1"/>
          </p:cNvSpPr>
          <p:nvPr/>
        </p:nvSpPr>
        <p:spPr bwMode="auto">
          <a:xfrm>
            <a:off x="1333500" y="1543050"/>
            <a:ext cx="4686300" cy="393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tabLst>
                <a:tab pos="19431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spcBef>
                <a:spcPct val="0"/>
              </a:spcBef>
              <a:tabLst>
                <a:tab pos="19431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spcBef>
                <a:spcPct val="0"/>
              </a:spcBef>
              <a:tabLst>
                <a:tab pos="19431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spcBef>
                <a:spcPct val="0"/>
              </a:spcBef>
              <a:tabLst>
                <a:tab pos="19431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spcBef>
                <a:spcPct val="0"/>
              </a:spcBef>
              <a:tabLst>
                <a:tab pos="19431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9431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9431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9431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9431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800" b="1" dirty="0">
                <a:solidFill>
                  <a:srgbClr val="000000"/>
                </a:solidFill>
              </a:rPr>
              <a:t>Chapter Introduction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800" b="1" dirty="0">
                <a:solidFill>
                  <a:srgbClr val="000000"/>
                </a:solidFill>
              </a:rPr>
              <a:t>Lesson 1</a:t>
            </a:r>
            <a:r>
              <a:rPr lang="en-US" sz="2800" dirty="0">
                <a:solidFill>
                  <a:srgbClr val="000000"/>
                </a:solidFill>
              </a:rPr>
              <a:t>	Scientific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Inquiry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800" b="1" dirty="0">
                <a:solidFill>
                  <a:srgbClr val="000000"/>
                </a:solidFill>
              </a:rPr>
              <a:t>Lesson 2</a:t>
            </a:r>
            <a:r>
              <a:rPr lang="en-US" sz="2800" dirty="0">
                <a:solidFill>
                  <a:srgbClr val="000000"/>
                </a:solidFill>
              </a:rPr>
              <a:t>	Measurement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and Scientific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Tools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800" b="1" dirty="0"/>
              <a:t>Lesson 3</a:t>
            </a:r>
            <a:r>
              <a:rPr lang="en-US" sz="2800" dirty="0">
                <a:solidFill>
                  <a:srgbClr val="808080"/>
                </a:solidFill>
              </a:rPr>
              <a:t>	</a:t>
            </a:r>
            <a:r>
              <a:rPr lang="en-US" sz="2800" dirty="0">
                <a:solidFill>
                  <a:srgbClr val="000000"/>
                </a:solidFill>
              </a:rPr>
              <a:t>Case Study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2800" b="1" dirty="0">
                <a:solidFill>
                  <a:srgbClr val="0069B6"/>
                </a:solidFill>
              </a:rPr>
              <a:t>Chapter Wrap-Up</a:t>
            </a:r>
          </a:p>
        </p:txBody>
      </p:sp>
      <p:pic>
        <p:nvPicPr>
          <p:cNvPr id="52239" name="Picture 15" descr="11MSS Chapter_Tab_Larg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34"/>
          <a:stretch>
            <a:fillRect/>
          </a:stretch>
        </p:blipFill>
        <p:spPr bwMode="hidden">
          <a:xfrm>
            <a:off x="0" y="0"/>
            <a:ext cx="58674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40" name="Picture 16" descr="11MSS_NavBar_50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232"/>
          <a:stretch>
            <a:fillRect/>
          </a:stretch>
        </p:blipFill>
        <p:spPr bwMode="auto">
          <a:xfrm>
            <a:off x="1952625" y="6094413"/>
            <a:ext cx="2809875" cy="763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41" name="tab" descr="11MSS_NavBar_80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508"/>
          <a:stretch>
            <a:fillRect/>
          </a:stretch>
        </p:blipFill>
        <p:spPr bwMode="auto">
          <a:xfrm>
            <a:off x="3632200" y="6100763"/>
            <a:ext cx="2149475" cy="7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42" name="exit" descr="11MS-Nav_Exit">
            <a:hlinkClick r:id="" action="ppaction://hlinkshowjump?jump=endshow" highlightClick="1"/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6988" y="6432550"/>
            <a:ext cx="438150" cy="37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43" name="gc" descr="11MS-Nav_Online">
            <a:hlinkClick r:id="rId11" highlightClick="1"/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063" y="6443663"/>
            <a:ext cx="1679575" cy="350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44" name="Picture 20" descr="11MSS_Headers-C30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0" y="0"/>
            <a:ext cx="9140825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245" name="Picture 21" descr="C300-07A-MSS1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00" t="2905" r="38800" b="40271"/>
          <a:stretch>
            <a:fillRect/>
          </a:stretch>
        </p:blipFill>
        <p:spPr bwMode="auto">
          <a:xfrm>
            <a:off x="5899150" y="1895475"/>
            <a:ext cx="1978025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2754782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>
    <p:zoom/>
    <p:sndAc>
      <p:endSnd/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2584" name="background" descr="11MS-LessonMenu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107950"/>
            <a:ext cx="7704137" cy="601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25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2 Reading Guide - KC</a:t>
            </a:r>
          </a:p>
        </p:txBody>
      </p:sp>
      <p:pic>
        <p:nvPicPr>
          <p:cNvPr id="792580" name="KC_art" descr="11MC_KeyConcep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250" y="1905000"/>
            <a:ext cx="3309938" cy="51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2581" name="txt_box"/>
          <p:cNvSpPr txBox="1">
            <a:spLocks noChangeArrowheads="1"/>
          </p:cNvSpPr>
          <p:nvPr/>
        </p:nvSpPr>
        <p:spPr bwMode="auto">
          <a:xfrm>
            <a:off x="1279525" y="2590800"/>
            <a:ext cx="6645275" cy="320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4488" indent="-344488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576263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E40022"/>
              </a:buClr>
              <a:buFontTx/>
              <a:buChar char="•"/>
            </a:pPr>
            <a:r>
              <a:rPr lang="en-US" sz="2800">
                <a:solidFill>
                  <a:srgbClr val="000000"/>
                </a:solidFill>
              </a:rPr>
              <a:t>Why did scientists create the International System of Units (SI)?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E40022"/>
              </a:buClr>
              <a:buFontTx/>
              <a:buChar char="•"/>
            </a:pPr>
            <a:r>
              <a:rPr lang="en-US" sz="2800">
                <a:solidFill>
                  <a:srgbClr val="000000"/>
                </a:solidFill>
              </a:rPr>
              <a:t>Why is scientific notation a useful tool for scientists?</a:t>
            </a:r>
          </a:p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rgbClr val="E40022"/>
              </a:buClr>
              <a:buFontTx/>
              <a:buChar char="•"/>
            </a:pPr>
            <a:r>
              <a:rPr lang="en-US" sz="2800">
                <a:solidFill>
                  <a:srgbClr val="000000"/>
                </a:solidFill>
              </a:rPr>
              <a:t>How can tools, such as graduated cylinders and triple-beam balances, assist physical scientists?</a:t>
            </a:r>
          </a:p>
        </p:txBody>
      </p:sp>
      <p:pic>
        <p:nvPicPr>
          <p:cNvPr id="792582" name="Picture 6" descr="11MS-Nav_BackDead">
            <a:hlinkClick r:id="" action="ppaction://noaction" highlightClick="1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3700" y="6451600"/>
            <a:ext cx="482600" cy="37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2583" name="Title"/>
          <p:cNvSpPr>
            <a:spLocks noChangeArrowheads="1"/>
          </p:cNvSpPr>
          <p:nvPr/>
        </p:nvSpPr>
        <p:spPr bwMode="auto">
          <a:xfrm>
            <a:off x="1044575" y="1376363"/>
            <a:ext cx="7108825" cy="627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3200" b="1">
                <a:solidFill>
                  <a:srgbClr val="11873B"/>
                </a:solidFill>
              </a:rPr>
              <a:t>Measurement and Scientific Tools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0658917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92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92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92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92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5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925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2581" grpId="0" build="p" autoUpdateAnimBg="0"/>
      <p:bldP spid="79258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2-4</a:t>
            </a:r>
          </a:p>
        </p:txBody>
      </p:sp>
      <p:sp>
        <p:nvSpPr>
          <p:cNvPr id="803843" name="txt_box"/>
          <p:cNvSpPr>
            <a:spLocks noGrp="1" noChangeArrowheads="1"/>
          </p:cNvSpPr>
          <p:nvPr>
            <p:ph type="body" idx="1"/>
          </p:nvPr>
        </p:nvSpPr>
        <p:spPr>
          <a:xfrm>
            <a:off x="609600" y="1257300"/>
            <a:ext cx="7924800" cy="4962525"/>
          </a:xfrm>
          <a:noFill/>
          <a:ln/>
        </p:spPr>
        <p:txBody>
          <a:bodyPr>
            <a:spAutoFit/>
          </a:bodyPr>
          <a:lstStyle/>
          <a:p>
            <a:pPr>
              <a:spcBef>
                <a:spcPct val="25000"/>
              </a:spcBef>
              <a:spcAft>
                <a:spcPct val="25000"/>
              </a:spcAft>
              <a:buClr>
                <a:srgbClr val="E40004"/>
              </a:buClr>
            </a:pPr>
            <a:r>
              <a:rPr lang="en-US"/>
              <a:t>A science journal is used to record observations, write questions and hypotheses, collect data, and analyze the results of scientific inquiry.</a:t>
            </a:r>
          </a:p>
          <a:p>
            <a:pPr>
              <a:spcBef>
                <a:spcPct val="25000"/>
              </a:spcBef>
              <a:spcAft>
                <a:spcPct val="25000"/>
              </a:spcAft>
              <a:buClr>
                <a:srgbClr val="E40004"/>
              </a:buClr>
            </a:pPr>
            <a:r>
              <a:rPr lang="en-US"/>
              <a:t>A balance is used to measure the mass of an object.</a:t>
            </a:r>
          </a:p>
          <a:p>
            <a:pPr>
              <a:spcBef>
                <a:spcPct val="25000"/>
              </a:spcBef>
              <a:spcAft>
                <a:spcPct val="25000"/>
              </a:spcAft>
              <a:buClr>
                <a:srgbClr val="E40004"/>
              </a:buClr>
            </a:pPr>
            <a:r>
              <a:rPr lang="en-US"/>
              <a:t>Laboratory glassware, such as flasks, beakers, test tubes, and graduated cylinders, are used to hold or measure the volume of liquids.</a:t>
            </a:r>
          </a:p>
        </p:txBody>
      </p:sp>
      <p:sp>
        <p:nvSpPr>
          <p:cNvPr id="803844" name="title"/>
          <p:cNvSpPr txBox="1">
            <a:spLocks noChangeArrowheads="1"/>
          </p:cNvSpPr>
          <p:nvPr/>
        </p:nvSpPr>
        <p:spPr bwMode="auto">
          <a:xfrm>
            <a:off x="617538" y="541338"/>
            <a:ext cx="75072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>
                <a:solidFill>
                  <a:srgbClr val="E40022"/>
                </a:solidFill>
              </a:rPr>
              <a:t>Scientific Tools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8752284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3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0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0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0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3843" grpId="0" build="p"/>
      <p:bldP spid="8038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2-4</a:t>
            </a:r>
          </a:p>
        </p:txBody>
      </p:sp>
      <p:sp>
        <p:nvSpPr>
          <p:cNvPr id="804867" name="txt_box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924800" cy="4619625"/>
          </a:xfrm>
          <a:noFill/>
          <a:ln/>
        </p:spPr>
        <p:txBody>
          <a:bodyPr>
            <a:spAutoFit/>
          </a:bodyPr>
          <a:lstStyle/>
          <a:p>
            <a:pPr>
              <a:buClr>
                <a:srgbClr val="E40004"/>
              </a:buClr>
            </a:pPr>
            <a:r>
              <a:rPr lang="en-US"/>
              <a:t>A thermometer is used to measure the temperature of substances.</a:t>
            </a:r>
          </a:p>
          <a:p>
            <a:pPr>
              <a:buClr>
                <a:srgbClr val="E40004"/>
              </a:buClr>
            </a:pPr>
            <a:r>
              <a:rPr lang="en-US"/>
              <a:t>A hand-held calculator is a scientific tool that can be used in the lab and in the field to make quick calculations using your data.</a:t>
            </a:r>
          </a:p>
          <a:p>
            <a:pPr>
              <a:buClr>
                <a:srgbClr val="E40004"/>
              </a:buClr>
            </a:pPr>
            <a:r>
              <a:rPr lang="en-US"/>
              <a:t>Scientists can collect, compile, and analyze data more quickly using a computer.</a:t>
            </a:r>
          </a:p>
        </p:txBody>
      </p:sp>
      <p:sp>
        <p:nvSpPr>
          <p:cNvPr id="804868" name="title"/>
          <p:cNvSpPr txBox="1">
            <a:spLocks noChangeArrowheads="1"/>
          </p:cNvSpPr>
          <p:nvPr/>
        </p:nvSpPr>
        <p:spPr bwMode="auto">
          <a:xfrm>
            <a:off x="617538" y="541338"/>
            <a:ext cx="80692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>
                <a:solidFill>
                  <a:srgbClr val="E40022"/>
                </a:solidFill>
              </a:rPr>
              <a:t>Scientific Tools</a:t>
            </a:r>
            <a:r>
              <a:rPr lang="en-US" sz="2800" b="1">
                <a:solidFill>
                  <a:srgbClr val="E40022"/>
                </a:solidFill>
              </a:rPr>
              <a:t> </a:t>
            </a:r>
            <a:r>
              <a:rPr lang="en-US" sz="1600" b="1">
                <a:solidFill>
                  <a:srgbClr val="E40022"/>
                </a:solidFill>
              </a:rPr>
              <a:t>(cont.)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526892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0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0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486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2-5</a:t>
            </a:r>
          </a:p>
        </p:txBody>
      </p:sp>
      <p:sp>
        <p:nvSpPr>
          <p:cNvPr id="806915" name="txt_box"/>
          <p:cNvSpPr>
            <a:spLocks noGrp="1" noChangeArrowheads="1"/>
          </p:cNvSpPr>
          <p:nvPr>
            <p:ph type="body" idx="1"/>
          </p:nvPr>
        </p:nvSpPr>
        <p:spPr>
          <a:xfrm>
            <a:off x="609600" y="1895475"/>
            <a:ext cx="7924800" cy="2136775"/>
          </a:xfrm>
          <a:noFill/>
          <a:ln/>
        </p:spPr>
        <p:txBody>
          <a:bodyPr>
            <a:spAutoFit/>
          </a:bodyPr>
          <a:lstStyle/>
          <a:p>
            <a:pPr>
              <a:buClr>
                <a:srgbClr val="E40004"/>
              </a:buClr>
            </a:pPr>
            <a:r>
              <a:rPr lang="en-US"/>
              <a:t>pH paper is used to quickly estimate the acidity of a liquid substance.</a:t>
            </a:r>
          </a:p>
          <a:p>
            <a:pPr>
              <a:buClr>
                <a:srgbClr val="E40004"/>
              </a:buClr>
            </a:pPr>
            <a:r>
              <a:rPr lang="en-US"/>
              <a:t>Hot plates are used to heat substances in the laboratory.</a:t>
            </a:r>
          </a:p>
        </p:txBody>
      </p:sp>
      <p:sp>
        <p:nvSpPr>
          <p:cNvPr id="806916" name="title"/>
          <p:cNvSpPr txBox="1">
            <a:spLocks noChangeArrowheads="1"/>
          </p:cNvSpPr>
          <p:nvPr/>
        </p:nvSpPr>
        <p:spPr bwMode="auto">
          <a:xfrm>
            <a:off x="617538" y="541338"/>
            <a:ext cx="7993062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>
                <a:solidFill>
                  <a:srgbClr val="E40022"/>
                </a:solidFill>
              </a:rPr>
              <a:t>Additional Tools Used by Physical Scientists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902432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0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0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0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6915" grpId="0" build="p"/>
      <p:bldP spid="8069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2-5</a:t>
            </a:r>
          </a:p>
        </p:txBody>
      </p:sp>
      <p:sp>
        <p:nvSpPr>
          <p:cNvPr id="807939" name="txt_box"/>
          <p:cNvSpPr>
            <a:spLocks noGrp="1" noChangeArrowheads="1"/>
          </p:cNvSpPr>
          <p:nvPr>
            <p:ph type="body" idx="1"/>
          </p:nvPr>
        </p:nvSpPr>
        <p:spPr>
          <a:xfrm>
            <a:off x="609600" y="1895475"/>
            <a:ext cx="7924800" cy="2136775"/>
          </a:xfrm>
          <a:noFill/>
          <a:ln/>
        </p:spPr>
        <p:txBody>
          <a:bodyPr/>
          <a:lstStyle/>
          <a:p>
            <a:pPr>
              <a:buClr>
                <a:srgbClr val="E40004"/>
              </a:buClr>
            </a:pPr>
            <a:r>
              <a:rPr lang="en-US"/>
              <a:t>Scientists use stopwatches to measure the time it takes for an event to occur.</a:t>
            </a:r>
          </a:p>
          <a:p>
            <a:pPr>
              <a:buClr>
                <a:srgbClr val="E40004"/>
              </a:buClr>
            </a:pPr>
            <a:r>
              <a:rPr lang="en-US"/>
              <a:t>A spring scale is used to measure the weight or the amount of force applied to an object.</a:t>
            </a:r>
          </a:p>
        </p:txBody>
      </p:sp>
      <p:sp>
        <p:nvSpPr>
          <p:cNvPr id="807940" name="title"/>
          <p:cNvSpPr txBox="1">
            <a:spLocks noChangeArrowheads="1"/>
          </p:cNvSpPr>
          <p:nvPr/>
        </p:nvSpPr>
        <p:spPr bwMode="auto">
          <a:xfrm>
            <a:off x="617538" y="541338"/>
            <a:ext cx="80692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>
                <a:solidFill>
                  <a:srgbClr val="E40022"/>
                </a:solidFill>
              </a:rPr>
              <a:t>Additional Tools Used by Physical Scientists</a:t>
            </a:r>
            <a:r>
              <a:rPr lang="en-US" sz="2800" b="1">
                <a:solidFill>
                  <a:srgbClr val="E40022"/>
                </a:solidFill>
              </a:rPr>
              <a:t> </a:t>
            </a:r>
            <a:r>
              <a:rPr lang="en-US" sz="1600" b="1">
                <a:solidFill>
                  <a:srgbClr val="E40022"/>
                </a:solidFill>
              </a:rPr>
              <a:t>(cont.)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955377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0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793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2 – LR1</a:t>
            </a:r>
          </a:p>
        </p:txBody>
      </p:sp>
      <p:pic>
        <p:nvPicPr>
          <p:cNvPr id="816131" name="background" descr="11MS-Lesson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107950"/>
            <a:ext cx="7704137" cy="601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6132" name="oval"/>
          <p:cNvSpPr>
            <a:spLocks noChangeArrowheads="1"/>
          </p:cNvSpPr>
          <p:nvPr/>
        </p:nvSpPr>
        <p:spPr bwMode="auto">
          <a:xfrm>
            <a:off x="1095375" y="3409950"/>
            <a:ext cx="609600" cy="609600"/>
          </a:xfrm>
          <a:prstGeom prst="ellipse">
            <a:avLst/>
          </a:prstGeom>
          <a:solidFill>
            <a:srgbClr val="FFFF99"/>
          </a:solidFill>
          <a:ln w="53975">
            <a:solidFill>
              <a:srgbClr val="E4002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lang="en-US" sz="3200">
              <a:solidFill>
                <a:srgbClr val="E40022"/>
              </a:solidFill>
            </a:endParaRPr>
          </a:p>
        </p:txBody>
      </p:sp>
      <p:sp>
        <p:nvSpPr>
          <p:cNvPr id="816133" name="Answers"/>
          <p:cNvSpPr>
            <a:spLocks noChangeArrowheads="1"/>
          </p:cNvSpPr>
          <p:nvPr/>
        </p:nvSpPr>
        <p:spPr bwMode="auto">
          <a:xfrm>
            <a:off x="1143000" y="2828925"/>
            <a:ext cx="6781800" cy="2522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628650" indent="-628650"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3200" b="1">
                <a:solidFill>
                  <a:srgbClr val="11873B"/>
                </a:solidFill>
              </a:rPr>
              <a:t>A.	</a:t>
            </a:r>
            <a:r>
              <a:rPr lang="en-US" sz="3200">
                <a:solidFill>
                  <a:srgbClr val="000000"/>
                </a:solidFill>
                <a:ea typeface="Times New Roman" pitchFamily="1" charset="0"/>
                <a:cs typeface="Times New Roman" pitchFamily="1" charset="0"/>
              </a:rPr>
              <a:t>description </a:t>
            </a:r>
            <a:endParaRPr lang="en-US" sz="3200">
              <a:solidFill>
                <a:srgbClr val="000000"/>
              </a:solidFill>
            </a:endParaRPr>
          </a:p>
          <a:p>
            <a:pPr marL="628650" indent="-628650"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3200" b="1">
                <a:solidFill>
                  <a:srgbClr val="11873B"/>
                </a:solidFill>
              </a:rPr>
              <a:t>B.	</a:t>
            </a:r>
            <a:r>
              <a:rPr lang="en-US" sz="3200">
                <a:solidFill>
                  <a:srgbClr val="000000"/>
                </a:solidFill>
                <a:cs typeface="Times New Roman" pitchFamily="1" charset="0"/>
              </a:rPr>
              <a:t>explanation</a:t>
            </a:r>
            <a:endParaRPr lang="en-US" sz="3200">
              <a:solidFill>
                <a:srgbClr val="000000"/>
              </a:solidFill>
            </a:endParaRPr>
          </a:p>
          <a:p>
            <a:pPr marL="628650" indent="-628650"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3200" b="1">
                <a:solidFill>
                  <a:srgbClr val="11873B"/>
                </a:solidFill>
              </a:rPr>
              <a:t>C.	</a:t>
            </a:r>
            <a:r>
              <a:rPr lang="en-US" sz="3200">
                <a:solidFill>
                  <a:srgbClr val="000000"/>
                </a:solidFill>
                <a:cs typeface="Times New Roman" pitchFamily="1" charset="0"/>
              </a:rPr>
              <a:t>prefix</a:t>
            </a:r>
            <a:endParaRPr lang="en-US" sz="3200">
              <a:solidFill>
                <a:srgbClr val="000000"/>
              </a:solidFill>
            </a:endParaRPr>
          </a:p>
          <a:p>
            <a:pPr marL="628650" indent="-628650"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3200" b="1">
                <a:solidFill>
                  <a:srgbClr val="11873B"/>
                </a:solidFill>
              </a:rPr>
              <a:t>D.	</a:t>
            </a:r>
            <a:r>
              <a:rPr lang="en-US" sz="3200">
                <a:solidFill>
                  <a:srgbClr val="000000"/>
                </a:solidFill>
                <a:cs typeface="Times New Roman" pitchFamily="1" charset="0"/>
              </a:rPr>
              <a:t>proportion calculation </a:t>
            </a:r>
          </a:p>
        </p:txBody>
      </p:sp>
      <p:sp>
        <p:nvSpPr>
          <p:cNvPr id="816134" name="Question"/>
          <p:cNvSpPr txBox="1">
            <a:spLocks noChangeArrowheads="1"/>
          </p:cNvSpPr>
          <p:nvPr/>
        </p:nvSpPr>
        <p:spPr bwMode="auto">
          <a:xfrm>
            <a:off x="1143000" y="1524000"/>
            <a:ext cx="6781800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3200" b="1">
                <a:solidFill>
                  <a:srgbClr val="E40022"/>
                </a:solidFill>
              </a:rPr>
              <a:t>Which describes an interpretation of observations?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283971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613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6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16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16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16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61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6132" grpId="0" animBg="1"/>
      <p:bldP spid="81613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2 – LR2</a:t>
            </a:r>
          </a:p>
        </p:txBody>
      </p:sp>
      <p:pic>
        <p:nvPicPr>
          <p:cNvPr id="817155" name="background" descr="11MS-Lesson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107950"/>
            <a:ext cx="7704137" cy="601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7156" name="oval"/>
          <p:cNvSpPr>
            <a:spLocks noChangeArrowheads="1"/>
          </p:cNvSpPr>
          <p:nvPr/>
        </p:nvSpPr>
        <p:spPr bwMode="auto">
          <a:xfrm>
            <a:off x="1095375" y="3095625"/>
            <a:ext cx="609600" cy="609600"/>
          </a:xfrm>
          <a:prstGeom prst="ellipse">
            <a:avLst/>
          </a:prstGeom>
          <a:solidFill>
            <a:srgbClr val="FFFF99"/>
          </a:solidFill>
          <a:ln w="53975">
            <a:solidFill>
              <a:srgbClr val="E4002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lang="en-US" sz="3200">
              <a:solidFill>
                <a:srgbClr val="E40022"/>
              </a:solidFill>
            </a:endParaRPr>
          </a:p>
        </p:txBody>
      </p:sp>
      <p:sp>
        <p:nvSpPr>
          <p:cNvPr id="817157" name="Answers"/>
          <p:cNvSpPr>
            <a:spLocks noChangeArrowheads="1"/>
          </p:cNvSpPr>
          <p:nvPr/>
        </p:nvSpPr>
        <p:spPr bwMode="auto">
          <a:xfrm>
            <a:off x="1143000" y="3133725"/>
            <a:ext cx="6781800" cy="2522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628650" indent="-628650"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3200" b="1">
                <a:solidFill>
                  <a:srgbClr val="11873B"/>
                </a:solidFill>
              </a:rPr>
              <a:t>A.	</a:t>
            </a:r>
            <a:r>
              <a:rPr lang="en-US" sz="3200">
                <a:solidFill>
                  <a:srgbClr val="000000"/>
                </a:solidFill>
                <a:cs typeface="Times New Roman" pitchFamily="1" charset="0"/>
              </a:rPr>
              <a:t>base units</a:t>
            </a:r>
            <a:endParaRPr lang="en-US" sz="3200">
              <a:solidFill>
                <a:srgbClr val="000000"/>
              </a:solidFill>
            </a:endParaRPr>
          </a:p>
          <a:p>
            <a:pPr marL="628650" indent="-628650"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3200" b="1">
                <a:solidFill>
                  <a:srgbClr val="11873B"/>
                </a:solidFill>
              </a:rPr>
              <a:t>B.	</a:t>
            </a:r>
            <a:r>
              <a:rPr lang="en-US" sz="3200">
                <a:solidFill>
                  <a:srgbClr val="000000"/>
                </a:solidFill>
                <a:cs typeface="Times New Roman" pitchFamily="1" charset="0"/>
              </a:rPr>
              <a:t>percent error </a:t>
            </a:r>
            <a:endParaRPr lang="en-US" sz="3200">
              <a:solidFill>
                <a:srgbClr val="000000"/>
              </a:solidFill>
            </a:endParaRPr>
          </a:p>
          <a:p>
            <a:pPr marL="628650" indent="-628650"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3200" b="1">
                <a:solidFill>
                  <a:srgbClr val="11873B"/>
                </a:solidFill>
              </a:rPr>
              <a:t>C.	</a:t>
            </a:r>
            <a:r>
              <a:rPr lang="en-US" sz="3200">
                <a:solidFill>
                  <a:srgbClr val="000000"/>
                </a:solidFill>
                <a:ea typeface="Times New Roman" pitchFamily="1" charset="0"/>
                <a:cs typeface="Times New Roman" pitchFamily="1" charset="0"/>
              </a:rPr>
              <a:t>prefixes </a:t>
            </a:r>
            <a:endParaRPr lang="en-US" sz="3200">
              <a:solidFill>
                <a:srgbClr val="000000"/>
              </a:solidFill>
            </a:endParaRPr>
          </a:p>
          <a:p>
            <a:pPr marL="628650" indent="-628650"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3200" b="1">
                <a:solidFill>
                  <a:srgbClr val="11873B"/>
                </a:solidFill>
              </a:rPr>
              <a:t>D.	</a:t>
            </a:r>
            <a:r>
              <a:rPr lang="en-US" sz="3200">
                <a:solidFill>
                  <a:srgbClr val="000000"/>
                </a:solidFill>
                <a:cs typeface="Times New Roman" pitchFamily="1" charset="0"/>
              </a:rPr>
              <a:t>scientific notation</a:t>
            </a:r>
          </a:p>
        </p:txBody>
      </p:sp>
      <p:sp>
        <p:nvSpPr>
          <p:cNvPr id="817158" name="Question"/>
          <p:cNvSpPr txBox="1">
            <a:spLocks noChangeArrowheads="1"/>
          </p:cNvSpPr>
          <p:nvPr/>
        </p:nvSpPr>
        <p:spPr bwMode="auto">
          <a:xfrm>
            <a:off x="1143000" y="1524000"/>
            <a:ext cx="6781800" cy="140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3200" b="1">
                <a:solidFill>
                  <a:srgbClr val="E40022"/>
                </a:solidFill>
              </a:rPr>
              <a:t>What term refers to the standards of measurement used by the International System of Units?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57991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715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7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17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17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17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71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7156" grpId="0" animBg="1"/>
      <p:bldP spid="81715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Lesson 2 – LR3</a:t>
            </a:r>
          </a:p>
        </p:txBody>
      </p:sp>
      <p:pic>
        <p:nvPicPr>
          <p:cNvPr id="818179" name="Picture 3" descr="11MS-Lesson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88" y="107950"/>
            <a:ext cx="7704137" cy="601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8180" name="Oval 4"/>
          <p:cNvSpPr>
            <a:spLocks noChangeArrowheads="1"/>
          </p:cNvSpPr>
          <p:nvPr/>
        </p:nvSpPr>
        <p:spPr bwMode="auto">
          <a:xfrm>
            <a:off x="1085850" y="3390900"/>
            <a:ext cx="609600" cy="609600"/>
          </a:xfrm>
          <a:prstGeom prst="ellipse">
            <a:avLst/>
          </a:prstGeom>
          <a:solidFill>
            <a:srgbClr val="FFFF99"/>
          </a:solidFill>
          <a:ln w="53975">
            <a:solidFill>
              <a:srgbClr val="E4002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lang="en-US" sz="3200">
              <a:solidFill>
                <a:srgbClr val="E40022"/>
              </a:solidFill>
            </a:endParaRPr>
          </a:p>
        </p:txBody>
      </p:sp>
      <p:sp>
        <p:nvSpPr>
          <p:cNvPr id="818181" name="Answers"/>
          <p:cNvSpPr>
            <a:spLocks noChangeArrowheads="1"/>
          </p:cNvSpPr>
          <p:nvPr/>
        </p:nvSpPr>
        <p:spPr bwMode="auto">
          <a:xfrm>
            <a:off x="1143000" y="2819400"/>
            <a:ext cx="6781800" cy="2522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628650" indent="-628650"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3200" b="1">
                <a:solidFill>
                  <a:srgbClr val="11873B"/>
                </a:solidFill>
              </a:rPr>
              <a:t>A.	</a:t>
            </a:r>
            <a:r>
              <a:rPr lang="en-US" sz="3200">
                <a:solidFill>
                  <a:srgbClr val="000000"/>
                </a:solidFill>
              </a:rPr>
              <a:t>hot plate</a:t>
            </a:r>
          </a:p>
          <a:p>
            <a:pPr marL="628650" indent="-628650"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3200" b="1">
                <a:solidFill>
                  <a:srgbClr val="11873B"/>
                </a:solidFill>
              </a:rPr>
              <a:t>B.	</a:t>
            </a:r>
            <a:r>
              <a:rPr lang="en-US" sz="3200">
                <a:solidFill>
                  <a:srgbClr val="000000"/>
                </a:solidFill>
                <a:ea typeface="Times New Roman" pitchFamily="1" charset="0"/>
                <a:cs typeface="Times New Roman" pitchFamily="1" charset="0"/>
              </a:rPr>
              <a:t>pH paper</a:t>
            </a:r>
            <a:endParaRPr lang="en-US" sz="3200">
              <a:solidFill>
                <a:srgbClr val="000000"/>
              </a:solidFill>
            </a:endParaRPr>
          </a:p>
          <a:p>
            <a:pPr marL="628650" indent="-628650"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3200" b="1">
                <a:solidFill>
                  <a:srgbClr val="11873B"/>
                </a:solidFill>
              </a:rPr>
              <a:t>C.	</a:t>
            </a:r>
            <a:r>
              <a:rPr lang="en-US" sz="3200">
                <a:solidFill>
                  <a:srgbClr val="000000"/>
                </a:solidFill>
              </a:rPr>
              <a:t>spring scale </a:t>
            </a:r>
          </a:p>
          <a:p>
            <a:pPr marL="628650" indent="-628650" fontAlgn="base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3200" b="1">
                <a:solidFill>
                  <a:srgbClr val="11873B"/>
                </a:solidFill>
              </a:rPr>
              <a:t>D.	</a:t>
            </a:r>
            <a:r>
              <a:rPr lang="en-US" sz="3200">
                <a:solidFill>
                  <a:srgbClr val="000000"/>
                </a:solidFill>
              </a:rPr>
              <a:t>thermometer </a:t>
            </a:r>
          </a:p>
        </p:txBody>
      </p:sp>
      <p:sp>
        <p:nvSpPr>
          <p:cNvPr id="818182" name="Question"/>
          <p:cNvSpPr txBox="1">
            <a:spLocks noChangeArrowheads="1"/>
          </p:cNvSpPr>
          <p:nvPr/>
        </p:nvSpPr>
        <p:spPr bwMode="auto">
          <a:xfrm>
            <a:off x="1143000" y="1524000"/>
            <a:ext cx="6781800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3200" b="1">
                <a:solidFill>
                  <a:srgbClr val="E40022"/>
                </a:solidFill>
              </a:rPr>
              <a:t>Which is used to quickly estimate the acidity of a liquid substance?</a:t>
            </a:r>
            <a:endParaRPr lang="en-US" sz="3200">
              <a:solidFill>
                <a:srgbClr val="E40022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6830900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81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8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18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18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18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8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8180" grpId="0" animBg="1"/>
      <p:bldP spid="818181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E4002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E4002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69B6"/>
        </a:hlink>
        <a:folHlink>
          <a:srgbClr val="0069B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9_Default Design">
  <a:themeElements>
    <a:clrScheme name="9_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69B6"/>
      </a:hlink>
      <a:folHlink>
        <a:srgbClr val="0069B6"/>
      </a:folHlink>
    </a:clrScheme>
    <a:fontScheme name="9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E4002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E4002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9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69B6"/>
        </a:hlink>
        <a:folHlink>
          <a:srgbClr val="0069B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E4002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E4002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69B6"/>
        </a:hlink>
        <a:folHlink>
          <a:srgbClr val="0069B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9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2.xml><?xml version="1.0" encoding="utf-8"?>
<a:themeOverride xmlns:a="http://schemas.openxmlformats.org/drawingml/2006/main">
  <a:clrScheme name="2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3.xml><?xml version="1.0" encoding="utf-8"?>
<a:themeOverride xmlns:a="http://schemas.openxmlformats.org/drawingml/2006/main">
  <a:clrScheme name="3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4.xml><?xml version="1.0" encoding="utf-8"?>
<a:themeOverride xmlns:a="http://schemas.openxmlformats.org/drawingml/2006/main">
  <a:clrScheme name="3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5.xml><?xml version="1.0" encoding="utf-8"?>
<a:themeOverride xmlns:a="http://schemas.openxmlformats.org/drawingml/2006/main">
  <a:clrScheme name="3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6.xml><?xml version="1.0" encoding="utf-8"?>
<a:themeOverride xmlns:a="http://schemas.openxmlformats.org/drawingml/2006/main">
  <a:clrScheme name="3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7.xml><?xml version="1.0" encoding="utf-8"?>
<a:themeOverride xmlns:a="http://schemas.openxmlformats.org/drawingml/2006/main">
  <a:clrScheme name="2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8.xml><?xml version="1.0" encoding="utf-8"?>
<a:themeOverride xmlns:a="http://schemas.openxmlformats.org/drawingml/2006/main">
  <a:clrScheme name="2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ppt/theme/themeOverride9.xml><?xml version="1.0" encoding="utf-8"?>
<a:themeOverride xmlns:a="http://schemas.openxmlformats.org/drawingml/2006/main">
  <a:clrScheme name="2_Default Design 13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69B6"/>
    </a:hlink>
    <a:folHlink>
      <a:srgbClr val="0069B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313</Words>
  <Application>Microsoft Office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3_Default Design</vt:lpstr>
      <vt:lpstr>9_Default Design</vt:lpstr>
      <vt:lpstr>2_Default Design</vt:lpstr>
      <vt:lpstr>Chapter Menu</vt:lpstr>
      <vt:lpstr>Lesson 2 Reading Guide - KC</vt:lpstr>
      <vt:lpstr>Lesson 2-4</vt:lpstr>
      <vt:lpstr>Lesson 2-4</vt:lpstr>
      <vt:lpstr>Lesson 2-5</vt:lpstr>
      <vt:lpstr>Lesson 2-5</vt:lpstr>
      <vt:lpstr>Lesson 2 – LR1</vt:lpstr>
      <vt:lpstr>Lesson 2 – LR2</vt:lpstr>
      <vt:lpstr>Lesson 2 – LR3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Menu</dc:title>
  <dc:creator>Elizabeth Greenman</dc:creator>
  <cp:lastModifiedBy>Elizabeth Greenman</cp:lastModifiedBy>
  <cp:revision>2</cp:revision>
  <dcterms:created xsi:type="dcterms:W3CDTF">2013-08-14T19:42:44Z</dcterms:created>
  <dcterms:modified xsi:type="dcterms:W3CDTF">2013-08-14T19:47:30Z</dcterms:modified>
</cp:coreProperties>
</file>