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2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3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0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05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09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30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13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19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584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94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43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676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67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16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09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04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732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21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14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77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15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788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075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864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93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4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6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72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41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36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slide" Target="../slides/slid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6639" name="upper_right" descr="11MSS Lesson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1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2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3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4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5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6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7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8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/>
          <a:stretch>
            <a:fillRect/>
          </a:stretch>
        </p:blipFill>
        <p:spPr bwMode="hidden">
          <a:xfrm>
            <a:off x="0" y="0"/>
            <a:ext cx="5867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9" name="Picture 35" descr="11MSS_Headers-C300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89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8683" name="upper_right" descr="11MSS Lesson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4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5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9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0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1" name="Picture 29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/>
          <a:stretch>
            <a:fillRect/>
          </a:stretch>
        </p:blipFill>
        <p:spPr bwMode="hidden">
          <a:xfrm>
            <a:off x="0" y="0"/>
            <a:ext cx="5867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2" name="Picture 30" descr="11MSS_Headers-C300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77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/>
          <a:stretch>
            <a:fillRect/>
          </a:stretch>
        </p:blipFill>
        <p:spPr bwMode="hidden">
          <a:xfrm>
            <a:off x="0" y="0"/>
            <a:ext cx="5867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300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55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hyperlink" Target="http://connected.mcgraw-hill.com/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audio" Target="../media/audio8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12" Type="http://schemas.openxmlformats.org/officeDocument/2006/relationships/audio" Target="../media/audio7.wav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6" Type="http://schemas.openxmlformats.org/officeDocument/2006/relationships/audio" Target="../media/audio1.wav"/><Relationship Id="rId11" Type="http://schemas.openxmlformats.org/officeDocument/2006/relationships/audio" Target="../media/audio6.wav"/><Relationship Id="rId5" Type="http://schemas.openxmlformats.org/officeDocument/2006/relationships/image" Target="../media/image19.jpeg"/><Relationship Id="rId10" Type="http://schemas.openxmlformats.org/officeDocument/2006/relationships/audio" Target="../media/audio5.wav"/><Relationship Id="rId4" Type="http://schemas.openxmlformats.org/officeDocument/2006/relationships/image" Target="../media/image16.png"/><Relationship Id="rId9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hyperlink" Target="https://www.youtube.com/watch?v=osocGiofdv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/>
              <a:t>Chapter Menu</a:t>
            </a:r>
          </a:p>
        </p:txBody>
      </p:sp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333500" y="1543050"/>
            <a:ext cx="46863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>
                <a:solidFill>
                  <a:srgbClr val="000000"/>
                </a:solidFill>
              </a:rPr>
              <a:t>Chapter Introduction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>
                <a:solidFill>
                  <a:srgbClr val="000000"/>
                </a:solidFill>
              </a:rPr>
              <a:t>Lesson 1</a:t>
            </a:r>
            <a:r>
              <a:rPr lang="en-US" sz="2800" dirty="0">
                <a:solidFill>
                  <a:srgbClr val="000000"/>
                </a:solidFill>
              </a:rPr>
              <a:t>	Scientific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	Inquiry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>
                <a:solidFill>
                  <a:srgbClr val="000000"/>
                </a:solidFill>
              </a:rPr>
              <a:t>Lesson 2</a:t>
            </a:r>
            <a:r>
              <a:rPr lang="en-US" sz="2800" dirty="0">
                <a:solidFill>
                  <a:srgbClr val="000000"/>
                </a:solidFill>
              </a:rPr>
              <a:t>	Measurement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	and Scientific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	Tools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>
                <a:solidFill>
                  <a:srgbClr val="000000"/>
                </a:solidFill>
              </a:rPr>
              <a:t>Lesson 3</a:t>
            </a:r>
            <a:r>
              <a:rPr lang="en-US" sz="2800" dirty="0">
                <a:solidFill>
                  <a:srgbClr val="808080"/>
                </a:solidFill>
              </a:rPr>
              <a:t>	</a:t>
            </a:r>
            <a:r>
              <a:rPr lang="en-US" sz="2800" dirty="0">
                <a:solidFill>
                  <a:srgbClr val="000000"/>
                </a:solidFill>
              </a:rPr>
              <a:t>Case Study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>
                <a:solidFill>
                  <a:srgbClr val="0069B6"/>
                </a:solidFill>
              </a:rPr>
              <a:t>Chapter Wrap-Up</a:t>
            </a: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/>
          <a:stretch>
            <a:fillRect/>
          </a:stretch>
        </p:blipFill>
        <p:spPr bwMode="hidden">
          <a:xfrm>
            <a:off x="0" y="0"/>
            <a:ext cx="5867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11MSS_Headers-C3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C300-07A-MSS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0" t="2905" r="38800" b="40271"/>
          <a:stretch>
            <a:fillRect/>
          </a:stretch>
        </p:blipFill>
        <p:spPr bwMode="auto">
          <a:xfrm>
            <a:off x="5899150" y="1895475"/>
            <a:ext cx="19780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70121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3-4</a:t>
            </a:r>
          </a:p>
        </p:txBody>
      </p:sp>
      <p:sp>
        <p:nvSpPr>
          <p:cNvPr id="84685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1814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A truss bridge often spans long distances.</a:t>
            </a:r>
          </a:p>
          <a:p>
            <a:pPr>
              <a:buClr>
                <a:srgbClr val="E40004"/>
              </a:buClr>
            </a:pPr>
            <a:r>
              <a:rPr lang="en-US"/>
              <a:t>This type of bridge is supported only at its two ends, but an assembly of interconnected triangles, or trusses, strengthens it.</a:t>
            </a:r>
          </a:p>
          <a:p>
            <a:pPr>
              <a:buClr>
                <a:srgbClr val="E40004"/>
              </a:buClr>
            </a:pPr>
            <a:r>
              <a:rPr lang="en-US"/>
              <a:t>The I-35W bridge was a truss bridge designed in the early 1960s.</a:t>
            </a:r>
          </a:p>
        </p:txBody>
      </p:sp>
      <p:sp>
        <p:nvSpPr>
          <p:cNvPr id="846852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Truss Bridges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1172856"/>
            <a:ext cx="7086600" cy="531495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23667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1" grpId="0" build="p"/>
      <p:bldP spid="8468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3-5</a:t>
            </a:r>
          </a:p>
        </p:txBody>
      </p:sp>
      <p:sp>
        <p:nvSpPr>
          <p:cNvPr id="84992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8893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After recovering all the pieces of the collapsed bridge, investigators found physical evidence they needed to determine where the breaks in each section of the bridge occurred.</a:t>
            </a:r>
          </a:p>
          <a:p>
            <a:pPr>
              <a:buClr>
                <a:srgbClr val="E40004"/>
              </a:buClr>
            </a:pPr>
            <a:r>
              <a:rPr lang="en-US"/>
              <a:t>Investigators also used video footage of the bridge collapse to help pinpoint where the collapse began.</a:t>
            </a:r>
          </a:p>
        </p:txBody>
      </p:sp>
      <p:sp>
        <p:nvSpPr>
          <p:cNvPr id="849924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Bridge Failure Observations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37468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3" grpId="0" build="p"/>
      <p:bldP spid="8499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3-6</a:t>
            </a:r>
          </a:p>
        </p:txBody>
      </p:sp>
      <p:sp>
        <p:nvSpPr>
          <p:cNvPr id="95539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21367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Investigators reviewed the modifications made to the bridge since it opened.</a:t>
            </a:r>
          </a:p>
          <a:p>
            <a:pPr>
              <a:buClr>
                <a:srgbClr val="E40004"/>
              </a:buClr>
            </a:pPr>
            <a:r>
              <a:rPr lang="en-US"/>
              <a:t>Investigators recorded qualitative and quantitative data.</a:t>
            </a:r>
          </a:p>
        </p:txBody>
      </p:sp>
      <p:sp>
        <p:nvSpPr>
          <p:cNvPr id="95539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 Asking Questions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49770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5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  <p:bldP spid="9553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3-6</a:t>
            </a:r>
          </a:p>
        </p:txBody>
      </p:sp>
      <p:sp>
        <p:nvSpPr>
          <p:cNvPr id="95641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21367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Qualitative data use words to describe what is observed.</a:t>
            </a:r>
          </a:p>
          <a:p>
            <a:pPr>
              <a:buClr>
                <a:srgbClr val="E40004"/>
              </a:buClr>
            </a:pPr>
            <a:r>
              <a:rPr lang="en-US"/>
              <a:t>Quantitative data use numbers to describe what is observed.</a:t>
            </a:r>
          </a:p>
        </p:txBody>
      </p:sp>
      <p:sp>
        <p:nvSpPr>
          <p:cNvPr id="956420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 Asking Questions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95599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3-6</a:t>
            </a:r>
          </a:p>
        </p:txBody>
      </p:sp>
      <p:sp>
        <p:nvSpPr>
          <p:cNvPr id="85299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5972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The analysis of the bridge was conducted using computer-modeling software. </a:t>
            </a:r>
          </a:p>
          <a:p>
            <a:pPr>
              <a:buClr>
                <a:srgbClr val="E40004"/>
              </a:buClr>
            </a:pPr>
            <a:r>
              <a:rPr lang="en-US"/>
              <a:t>After evaluating the evidence, the accident investigators formulated a hypothesis and then tested their hypothesis and analyzed the results.</a:t>
            </a:r>
          </a:p>
        </p:txBody>
      </p:sp>
      <p:sp>
        <p:nvSpPr>
          <p:cNvPr id="85299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 Asking Questions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71219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3-6</a:t>
            </a:r>
          </a:p>
        </p:txBody>
      </p:sp>
      <p:pic>
        <p:nvPicPr>
          <p:cNvPr id="854021" name="Picture 5" descr="tabl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33625"/>
            <a:ext cx="5791200" cy="386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401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8077200" cy="17367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sz="3000"/>
              <a:t>A demand-to-capacity value greater than </a:t>
            </a:r>
            <a:br>
              <a:rPr lang="en-US" sz="3000"/>
            </a:br>
            <a:r>
              <a:rPr lang="en-US" sz="3000"/>
              <a:t>1 means the structure is unsafe. Notice how high the ratios are for the U10 gusset plate compared to the other plates.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17103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3-6</a:t>
            </a:r>
          </a:p>
        </p:txBody>
      </p:sp>
      <p:sp>
        <p:nvSpPr>
          <p:cNvPr id="946179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 Asking Questions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94618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7656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Investigators concluded that if the gusset plates were properly designed, they would have supported the added load, which led to the bridge collapse.</a:t>
            </a:r>
          </a:p>
          <a:p>
            <a:pPr>
              <a:buClr>
                <a:srgbClr val="E40004"/>
              </a:buClr>
            </a:pPr>
            <a:r>
              <a:rPr lang="en-US"/>
              <a:t>Reports published by the Federal Highway Administration and the National Transportation Safety Board now provide scientists and engineers with valuable information they can use in future bridge designs.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00945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6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8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592" name="background" descr="11MS-LessonMenu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Reading Guide - KC</a:t>
            </a:r>
          </a:p>
        </p:txBody>
      </p:sp>
      <p:pic>
        <p:nvPicPr>
          <p:cNvPr id="835588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89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Why are evaluation and testing important in the design process?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How is scientific inquiry used in a real-life scientific investigation?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835590" name="Picture 6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91" name="Rectangle 7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rgbClr val="11873B"/>
                </a:solidFill>
              </a:rPr>
              <a:t>Case Study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65934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9" grpId="0" build="p" autoUpdateAnimBg="0"/>
      <p:bldP spid="83559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615" name="background" descr="11MS-LessonMenu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6611" name="Vocab_art" descr="11MC_Vocabul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062163"/>
            <a:ext cx="21209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6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Reading Guide - Vocab</a:t>
            </a:r>
          </a:p>
        </p:txBody>
      </p:sp>
      <p:sp>
        <p:nvSpPr>
          <p:cNvPr id="836613" name="txt_box"/>
          <p:cNvSpPr txBox="1">
            <a:spLocks noChangeArrowheads="1"/>
          </p:cNvSpPr>
          <p:nvPr/>
        </p:nvSpPr>
        <p:spPr bwMode="auto">
          <a:xfrm>
            <a:off x="1279525" y="2679700"/>
            <a:ext cx="3140075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pt-BR" sz="2800">
                <a:solidFill>
                  <a:srgbClr val="0069B6"/>
                </a:solidFill>
                <a:hlinkClick r:id="" action="ppaction://noaction">
                  <a:snd r:embed="rId6" name="variable.wav"/>
                </a:hlinkClick>
              </a:rPr>
              <a:t>variable</a:t>
            </a:r>
            <a:endParaRPr lang="pt-BR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pt-BR" sz="2800">
                <a:solidFill>
                  <a:srgbClr val="0069B6"/>
                </a:solidFill>
                <a:hlinkClick r:id="" action="ppaction://noaction">
                  <a:snd r:embed="rId7" name="constants.wav"/>
                </a:hlinkClick>
              </a:rPr>
              <a:t>constant</a:t>
            </a:r>
            <a:endParaRPr lang="pt-BR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pt-BR" sz="2800">
                <a:solidFill>
                  <a:srgbClr val="0069B6"/>
                </a:solidFill>
                <a:hlinkClick r:id="" action="ppaction://noaction">
                  <a:snd r:embed="rId8" name="independent_variable.wav"/>
                </a:hlinkClick>
              </a:rPr>
              <a:t>independent variable</a:t>
            </a:r>
            <a:endParaRPr lang="pt-BR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pt-BR" sz="2800">
                <a:solidFill>
                  <a:srgbClr val="0069B6"/>
                </a:solidFill>
                <a:hlinkClick r:id="" action="ppaction://noaction">
                  <a:snd r:embed="rId9" name="dependent_variable.wav"/>
                </a:hlinkClick>
              </a:rPr>
              <a:t>dependent variable</a:t>
            </a:r>
            <a:endParaRPr lang="pt-BR" sz="2800">
              <a:solidFill>
                <a:srgbClr val="0069B6"/>
              </a:solidFill>
            </a:endParaRPr>
          </a:p>
        </p:txBody>
      </p:sp>
      <p:sp>
        <p:nvSpPr>
          <p:cNvPr id="836616" name="Rectangle 8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rgbClr val="11873B"/>
                </a:solidFill>
              </a:rPr>
              <a:t>Case Study</a:t>
            </a:r>
          </a:p>
        </p:txBody>
      </p:sp>
      <p:sp>
        <p:nvSpPr>
          <p:cNvPr id="836617" name="txt_box"/>
          <p:cNvSpPr txBox="1">
            <a:spLocks noChangeArrowheads="1"/>
          </p:cNvSpPr>
          <p:nvPr/>
        </p:nvSpPr>
        <p:spPr bwMode="auto">
          <a:xfrm>
            <a:off x="4800600" y="2679700"/>
            <a:ext cx="3140075" cy="26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pt-BR" sz="2800">
                <a:solidFill>
                  <a:srgbClr val="0069B6"/>
                </a:solidFill>
                <a:hlinkClick r:id="" action="ppaction://noaction">
                  <a:snd r:embed="rId10" name="experimental_group.wav"/>
                </a:hlinkClick>
              </a:rPr>
              <a:t>experimental group</a:t>
            </a:r>
            <a:endParaRPr lang="pt-BR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pt-BR" sz="2800">
                <a:solidFill>
                  <a:srgbClr val="0069B6"/>
                </a:solidFill>
                <a:hlinkClick r:id="" action="ppaction://noaction">
                  <a:snd r:embed="rId11" name="control_group.wav"/>
                </a:hlinkClick>
              </a:rPr>
              <a:t>control group</a:t>
            </a:r>
            <a:endParaRPr lang="pt-BR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pt-BR" sz="2800">
                <a:solidFill>
                  <a:srgbClr val="0069B6"/>
                </a:solidFill>
                <a:hlinkClick r:id="" action="ppaction://noaction">
                  <a:snd r:embed="rId12" name="qualitative_data.wav"/>
                </a:hlinkClick>
              </a:rPr>
              <a:t>qualitative data</a:t>
            </a:r>
            <a:endParaRPr lang="pt-BR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pt-BR" sz="2800">
                <a:solidFill>
                  <a:srgbClr val="0069B6"/>
                </a:solidFill>
                <a:hlinkClick r:id="" action="ppaction://noaction">
                  <a:snd r:embed="rId13" name="quantitative_data.wav"/>
                </a:hlinkClick>
              </a:rPr>
              <a:t>quantitative data</a:t>
            </a:r>
            <a:endParaRPr lang="en-US" sz="2800">
              <a:solidFill>
                <a:srgbClr val="0069B6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04741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3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3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6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36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6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36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3" grpId="0" build="p"/>
      <p:bldP spid="8366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3-1</a:t>
            </a:r>
          </a:p>
        </p:txBody>
      </p:sp>
      <p:sp>
        <p:nvSpPr>
          <p:cNvPr id="8376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490186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On August 1, 2007, the center section of the </a:t>
            </a:r>
            <a:r>
              <a:rPr lang="en-US" dirty="0">
                <a:hlinkClick r:id="rId4"/>
              </a:rPr>
              <a:t>Interstate-35W bridge</a:t>
            </a:r>
            <a:r>
              <a:rPr lang="en-US" dirty="0"/>
              <a:t> in Minneapolis, Minnesota, suddenly collapsed. </a:t>
            </a:r>
          </a:p>
          <a:p>
            <a:pPr>
              <a:buClr>
                <a:srgbClr val="E40004"/>
              </a:buClr>
            </a:pPr>
            <a:r>
              <a:rPr lang="en-US" dirty="0"/>
              <a:t>The design and engineering processes that bridges undergo are supposed to ensure that bridge failures do not happen.</a:t>
            </a:r>
          </a:p>
        </p:txBody>
      </p:sp>
      <p:sp>
        <p:nvSpPr>
          <p:cNvPr id="837636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The Minneapolis Bridge Failure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84258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5" grpId="0" build="p"/>
      <p:bldP spid="8376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3-2</a:t>
            </a:r>
          </a:p>
        </p:txBody>
      </p:sp>
      <p:sp>
        <p:nvSpPr>
          <p:cNvPr id="84070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860925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/>
              <a:t>After the 2007 bridge collapse, investigators needed to use scientific inquiry to determine why the bridge failed.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/>
              <a:t>The investigators designed controlled experiments to help them answer questions and test their hypotheses.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/>
              <a:t>A controlled experiment is a scientific investigation that tests how one factor affects another.</a:t>
            </a:r>
          </a:p>
        </p:txBody>
      </p:sp>
      <p:sp>
        <p:nvSpPr>
          <p:cNvPr id="84070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Controlled Experiments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2884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7" grpId="0" build="p"/>
      <p:bldP spid="8407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3-2</a:t>
            </a:r>
          </a:p>
        </p:txBody>
      </p:sp>
      <p:sp>
        <p:nvSpPr>
          <p:cNvPr id="84173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30130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A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variable.wav"/>
                </a:hlinkClick>
              </a:rPr>
              <a:t>variable</a:t>
            </a:r>
            <a:r>
              <a:rPr lang="en-US"/>
              <a:t> is any factor that can have more than one value.</a:t>
            </a:r>
          </a:p>
          <a:p>
            <a:pPr>
              <a:buClr>
                <a:srgbClr val="E40004"/>
              </a:buClr>
            </a:pPr>
            <a:r>
              <a:rPr lang="en-US"/>
              <a:t>The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independent_variable.wav"/>
                </a:hlinkClick>
              </a:rPr>
              <a:t>independent variable</a:t>
            </a:r>
            <a:r>
              <a:rPr lang="en-US"/>
              <a:t> is the factor that you want to test. It is changed by the investigator to observe how it affects a dependent variable.</a:t>
            </a:r>
          </a:p>
        </p:txBody>
      </p:sp>
      <p:sp>
        <p:nvSpPr>
          <p:cNvPr id="84173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Controlled Experiments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42342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3-2</a:t>
            </a:r>
          </a:p>
        </p:txBody>
      </p:sp>
      <p:sp>
        <p:nvSpPr>
          <p:cNvPr id="94413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25749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The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dependent_variable.wav"/>
                </a:hlinkClick>
              </a:rPr>
              <a:t>dependent variable</a:t>
            </a:r>
            <a:r>
              <a:rPr lang="en-US"/>
              <a:t> is the factor you observe or measure during an experiment.</a:t>
            </a:r>
          </a:p>
          <a:p>
            <a:pPr>
              <a:buClr>
                <a:srgbClr val="E40004"/>
              </a:buClr>
            </a:pP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constants.wav"/>
                </a:hlinkClick>
              </a:rPr>
              <a:t>Constants</a:t>
            </a:r>
            <a:r>
              <a:rPr lang="en-US"/>
              <a:t> are the factors in an experiment that do not change.</a:t>
            </a:r>
          </a:p>
        </p:txBody>
      </p:sp>
      <p:sp>
        <p:nvSpPr>
          <p:cNvPr id="94413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Controlled Experiments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61615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3-2</a:t>
            </a:r>
          </a:p>
        </p:txBody>
      </p:sp>
      <p:sp>
        <p:nvSpPr>
          <p:cNvPr id="94515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860925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/>
              <a:t>A controlled experiment usually has at least two groups: the experimental group and the control group.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/>
              <a:t>The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experimental_group.wav"/>
                </a:hlinkClick>
              </a:rPr>
              <a:t>experimental group</a:t>
            </a:r>
            <a:r>
              <a:rPr lang="en-US"/>
              <a:t> is used to study how a change in the independent variable changes the dependent variable.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/>
              <a:t>The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control_group.wav"/>
                </a:hlinkClick>
              </a:rPr>
              <a:t>control group</a:t>
            </a:r>
            <a:r>
              <a:rPr lang="en-US"/>
              <a:t> contains the same factors as the experimental group, but the independent variable is not changed.</a:t>
            </a:r>
          </a:p>
        </p:txBody>
      </p:sp>
      <p:sp>
        <p:nvSpPr>
          <p:cNvPr id="94515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Controlled Experiments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51336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3-3</a:t>
            </a:r>
          </a:p>
        </p:txBody>
      </p:sp>
      <p:sp>
        <p:nvSpPr>
          <p:cNvPr id="84377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0130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The simplest type of bridge is a beam bridge, which has one horizontal beam across two supports. </a:t>
            </a:r>
          </a:p>
          <a:p>
            <a:pPr>
              <a:buClr>
                <a:srgbClr val="E40004"/>
              </a:buClr>
            </a:pPr>
            <a:r>
              <a:rPr lang="en-US"/>
              <a:t>A disadvantage of beam bridges is that they tend to sag in the middle if they are too long.</a:t>
            </a:r>
          </a:p>
        </p:txBody>
      </p:sp>
      <p:sp>
        <p:nvSpPr>
          <p:cNvPr id="843780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Simple Beam Bridges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50327"/>
            <a:ext cx="3740922" cy="528493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2285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79" grpId="0" build="p"/>
      <p:bldP spid="8437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608</Words>
  <Application>Microsoft Office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4_Default Design</vt:lpstr>
      <vt:lpstr>5_Default Design</vt:lpstr>
      <vt:lpstr>9_Default Design</vt:lpstr>
      <vt:lpstr>Chapter Menu</vt:lpstr>
      <vt:lpstr>Lesson 3 Reading Guide - KC</vt:lpstr>
      <vt:lpstr>Lesson 3 Reading Guide - Vocab</vt:lpstr>
      <vt:lpstr>Lesson 3-1</vt:lpstr>
      <vt:lpstr>Lesson 3-2</vt:lpstr>
      <vt:lpstr>Lesson 3-2</vt:lpstr>
      <vt:lpstr>Lesson 3-2</vt:lpstr>
      <vt:lpstr>Lesson 3-2</vt:lpstr>
      <vt:lpstr>Lesson 3-3</vt:lpstr>
      <vt:lpstr>Lesson 3-4</vt:lpstr>
      <vt:lpstr>Lesson 3-5</vt:lpstr>
      <vt:lpstr>Lesson 3-6</vt:lpstr>
      <vt:lpstr>Lesson 3-6</vt:lpstr>
      <vt:lpstr>Lesson 3-6</vt:lpstr>
      <vt:lpstr>Lesson 3-6</vt:lpstr>
      <vt:lpstr>Lesson 3-6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Greenman</dc:creator>
  <cp:lastModifiedBy>Elizabeth Greenman</cp:lastModifiedBy>
  <cp:revision>4</cp:revision>
  <dcterms:created xsi:type="dcterms:W3CDTF">2013-08-14T19:49:16Z</dcterms:created>
  <dcterms:modified xsi:type="dcterms:W3CDTF">2013-08-14T20:36:33Z</dcterms:modified>
</cp:coreProperties>
</file>