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315" r:id="rId3"/>
    <p:sldId id="382" r:id="rId4"/>
    <p:sldId id="421" r:id="rId5"/>
    <p:sldId id="339" r:id="rId6"/>
    <p:sldId id="407" r:id="rId7"/>
    <p:sldId id="446" r:id="rId8"/>
    <p:sldId id="445" r:id="rId9"/>
    <p:sldId id="408" r:id="rId10"/>
    <p:sldId id="461" r:id="rId11"/>
    <p:sldId id="383" r:id="rId12"/>
    <p:sldId id="410" r:id="rId13"/>
    <p:sldId id="452" r:id="rId14"/>
    <p:sldId id="411" r:id="rId15"/>
    <p:sldId id="430" r:id="rId16"/>
    <p:sldId id="412" r:id="rId1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57">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730" y="86"/>
      </p:cViewPr>
      <p:guideLst>
        <p:guide orient="horz" pos="457"/>
        <p:guide pos="2736"/>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52638-C0F4-43CA-90C7-E2D85D5F91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D358EDE5-294E-4676-8A64-C1B4B62946F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A37BB8-09C9-417C-BF61-CBE75CC1F9BA}" type="datetimeFigureOut">
              <a:rPr lang="en-US" altLang="en-US"/>
              <a:pPr/>
              <a:t>3/24/2020</a:t>
            </a:fld>
            <a:endParaRPr lang="en-US" altLang="en-US"/>
          </a:p>
        </p:txBody>
      </p:sp>
      <p:sp>
        <p:nvSpPr>
          <p:cNvPr id="4" name="Footer Placeholder 3">
            <a:extLst>
              <a:ext uri="{FF2B5EF4-FFF2-40B4-BE49-F238E27FC236}">
                <a16:creationId xmlns:a16="http://schemas.microsoft.com/office/drawing/2014/main" id="{0BEAEA18-EF0A-44F5-9697-3952BBA463A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307B465-3EEE-4C64-B2B9-CA1C5085AFD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3279E4-A73F-4D50-80DB-B924F05538D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840F43-6BAB-4A49-B908-5548786F95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F969DAB8-6213-4728-A5EE-50D7CE377B8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3724EEF-D069-4C7C-A4C0-626AF1CB7C30}" type="datetimeFigureOut">
              <a:rPr lang="en-US" altLang="en-US"/>
              <a:pPr/>
              <a:t>3/24/2020</a:t>
            </a:fld>
            <a:endParaRPr lang="en-US" altLang="en-US"/>
          </a:p>
        </p:txBody>
      </p:sp>
      <p:sp>
        <p:nvSpPr>
          <p:cNvPr id="4" name="Slide Image Placeholder 3">
            <a:extLst>
              <a:ext uri="{FF2B5EF4-FFF2-40B4-BE49-F238E27FC236}">
                <a16:creationId xmlns:a16="http://schemas.microsoft.com/office/drawing/2014/main" id="{4520626C-A6C9-4F14-AF65-6CA0CB6E7A3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7AB5DE3-424F-4B91-94E9-6A1AAD88E17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04B652-5B07-44F4-8FE4-DBF8445951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B52EC2E0-3963-4453-BD97-96447B9BA4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D03AF63-47A2-48E7-9447-F503923DA0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26F72BA-AEF7-4218-B46E-B0CCA2D50BC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282E9D5-1108-42D5-B3B5-514A2D240E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This lesson introduces the topic of electricity in general, and its practical applications.  It includes the concepts of electric current and its unit, electric circuits, and schematic diagrams for circuit elements, and distinguishes between open circuits, closed circuits, and short circuits. </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EBD7B2EE-8CDB-4DDC-8C1C-F3FE2A731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153508-15D9-4467-8CA3-6AAC62A96FA1}"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3ADBF7B7-C546-4198-BF8C-A1C73C61F0F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BD6F63D6-7356-49F1-88AE-65F7FB9350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To get them ready for the next slide, ask “What kinds of parts might we need to have to build a circuit in the classroom?”</a:t>
            </a:r>
          </a:p>
        </p:txBody>
      </p:sp>
      <p:sp>
        <p:nvSpPr>
          <p:cNvPr id="49155" name="Slide Number Placeholder 3">
            <a:extLst>
              <a:ext uri="{FF2B5EF4-FFF2-40B4-BE49-F238E27FC236}">
                <a16:creationId xmlns:a16="http://schemas.microsoft.com/office/drawing/2014/main" id="{D254FFD0-7DE1-46AA-8B72-6CEB54C8B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02C6D05-7F85-46CB-BB2A-A8A6B5194E3D}"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AF05F7F1-3109-4869-88B1-A14CE5205E1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EDACE797-F2C6-46FB-84B0-CEF9C05F4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Point out the direction of the current arrow in the closed circuit, which shows current flowing from the positive battery terminal toward the negative terminal.  This is called the “conventional current” direction, and is the direction that positive charges would flow through the circuit.  Students will use this convention throughout the unit.  (In fact, it is actually the electrons that flow, and they flow in the opposite direction)</a:t>
            </a:r>
          </a:p>
        </p:txBody>
      </p:sp>
      <p:sp>
        <p:nvSpPr>
          <p:cNvPr id="51203" name="Slide Number Placeholder 3">
            <a:extLst>
              <a:ext uri="{FF2B5EF4-FFF2-40B4-BE49-F238E27FC236}">
                <a16:creationId xmlns:a16="http://schemas.microsoft.com/office/drawing/2014/main" id="{C58DE3D0-F802-44F3-B151-FF6819FBD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BDBA75-2C59-4B1B-A88E-FD3F42AE8348}"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077A1E49-2050-4A8D-A8A1-CD28554F947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D423B3F-22F1-46F0-ADC4-27D897C9A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Draw the students’ attention to the electrical symbol for each component.  Point out the long and short slashes on the battery symbol, representing the + and – terminals.  A battery can be represented by one or more sets of these slashes.  Reassure them that they will be learning about resistors soon, but not in this lesson.</a:t>
            </a:r>
          </a:p>
        </p:txBody>
      </p:sp>
      <p:sp>
        <p:nvSpPr>
          <p:cNvPr id="53251" name="Slide Number Placeholder 3">
            <a:extLst>
              <a:ext uri="{FF2B5EF4-FFF2-40B4-BE49-F238E27FC236}">
                <a16:creationId xmlns:a16="http://schemas.microsoft.com/office/drawing/2014/main" id="{F2FA657D-7AE0-4391-8787-585FE3699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0E2290-FE9F-42EE-8989-3EBBBF62B18B}"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57125DD-5BB7-4F02-9FCC-B8159EEB1C2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8FBD0C0E-DAD2-4461-BCDF-5357FF4B8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current flows much more easily through a simple wire than it does through the bulb and resistors.   So when the switch is closed the current takes the easy way around and almost no current at all will flow through the other three paths. </a:t>
            </a:r>
          </a:p>
        </p:txBody>
      </p:sp>
      <p:sp>
        <p:nvSpPr>
          <p:cNvPr id="55299" name="Slide Number Placeholder 3">
            <a:extLst>
              <a:ext uri="{FF2B5EF4-FFF2-40B4-BE49-F238E27FC236}">
                <a16:creationId xmlns:a16="http://schemas.microsoft.com/office/drawing/2014/main" id="{6361B8B4-EF57-4DC2-ADD1-9E6B0B06F3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40539F-7B96-4397-BB34-AD649D80C568}"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EF136665-7B5F-476B-8105-363E0269163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B3BDD604-9344-4F75-8C04-69CBCA1C1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current flows much more easily through a simple wire than it does through the bulb and resistors.   So when the switch is closed the current takes the easy way around and almost no current at all will flow through the other three paths. </a:t>
            </a:r>
          </a:p>
        </p:txBody>
      </p:sp>
      <p:sp>
        <p:nvSpPr>
          <p:cNvPr id="57347" name="Slide Number Placeholder 3">
            <a:extLst>
              <a:ext uri="{FF2B5EF4-FFF2-40B4-BE49-F238E27FC236}">
                <a16:creationId xmlns:a16="http://schemas.microsoft.com/office/drawing/2014/main" id="{B5E75EE4-694B-41E0-A3B8-7A9076FEAF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824832-D492-4729-9587-A5414CDF7A28}"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F7FF81D4-4E84-45DD-94CB-F89B44D13F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0C384061-91E5-4E8C-B9A6-91A27FE99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Many years ago, before these breadboards were invented and made commonly available, people needed an easy way to create and test their prototype electric circuits without having to solder all the connections.  They solved the problem by hammering rows of nails into an actual piece of wood such as a breadboard, and connected their circuit elements via these nails.  These solderless breadboards are now also referred to as prototyping boards, or protoboards.   </a:t>
            </a:r>
          </a:p>
        </p:txBody>
      </p:sp>
      <p:sp>
        <p:nvSpPr>
          <p:cNvPr id="59395" name="Slide Number Placeholder 3">
            <a:extLst>
              <a:ext uri="{FF2B5EF4-FFF2-40B4-BE49-F238E27FC236}">
                <a16:creationId xmlns:a16="http://schemas.microsoft.com/office/drawing/2014/main" id="{5E759515-45C5-4E09-BB15-7B8C68377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0A4A031-5451-4591-94B6-C9DA3ED70C42}"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DE34B9B7-7A2D-4E55-8336-90EEF934699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964B7CC6-51B1-4E52-862A-AA607D27B2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Overview of a typical breadboard showing the conducting strips under the plastic.</a:t>
            </a:r>
          </a:p>
        </p:txBody>
      </p:sp>
      <p:sp>
        <p:nvSpPr>
          <p:cNvPr id="91139" name="Slide Number Placeholder 3">
            <a:extLst>
              <a:ext uri="{FF2B5EF4-FFF2-40B4-BE49-F238E27FC236}">
                <a16:creationId xmlns:a16="http://schemas.microsoft.com/office/drawing/2014/main" id="{D5F7C9C6-4E2C-490B-B528-BEED58913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FFD192-4E70-4A35-8AC6-AFFD03886C5D}" type="slidenum">
              <a:rPr lang="en-US" altLang="en-US" sz="1200"/>
              <a:pPr eaLnBrk="1" hangingPunct="1"/>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9212E1F-1F35-4861-A36D-37F7B799E97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64924B9A-25AE-480A-8844-A1068406C7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Tell students they will be learning some of the basic, practical information that is used by real electricians and electrical engineers.</a:t>
            </a:r>
          </a:p>
        </p:txBody>
      </p:sp>
      <p:sp>
        <p:nvSpPr>
          <p:cNvPr id="18435" name="Slide Number Placeholder 3">
            <a:extLst>
              <a:ext uri="{FF2B5EF4-FFF2-40B4-BE49-F238E27FC236}">
                <a16:creationId xmlns:a16="http://schemas.microsoft.com/office/drawing/2014/main" id="{8C37379D-CA1A-48E8-BA4B-58A950CA4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6CBAABD-7060-4EB8-A710-760D5FC83218}"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801680F-233C-4E34-8F01-6612EC41306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BA2BA81-ACEA-49EF-950E-9C30D55E8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ampere is the unit of electric current.  The students will be using the ampere throughout this unit.  You might prompt the students to think of what other units they expect to encounter.  Perhaps they will mention volts, ohms, or watts.</a:t>
            </a:r>
          </a:p>
        </p:txBody>
      </p:sp>
      <p:sp>
        <p:nvSpPr>
          <p:cNvPr id="30723" name="Slide Number Placeholder 3">
            <a:extLst>
              <a:ext uri="{FF2B5EF4-FFF2-40B4-BE49-F238E27FC236}">
                <a16:creationId xmlns:a16="http://schemas.microsoft.com/office/drawing/2014/main" id="{F985EB01-89B4-424C-A068-947EF4A79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47FC82-16FB-46CF-A2C2-4F90FBB421F4}"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4C7A783-C838-4C74-B206-AAB2C03C901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C4D664B1-4C53-48CC-830B-C4C5176299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Benjamin Franklin suggested this experiment, but it is unclear from his notes whether he ever attempted some version of it.  To try this in an actual lightning storm would be to risk death by electrocution.  If he performed this experiment, he was lucky to survive it.</a:t>
            </a:r>
          </a:p>
        </p:txBody>
      </p:sp>
      <p:sp>
        <p:nvSpPr>
          <p:cNvPr id="32771" name="Slide Number Placeholder 3">
            <a:extLst>
              <a:ext uri="{FF2B5EF4-FFF2-40B4-BE49-F238E27FC236}">
                <a16:creationId xmlns:a16="http://schemas.microsoft.com/office/drawing/2014/main" id="{C95653CD-A0CE-4BD0-AA47-AC35FDC5D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74AB975-75CF-4040-A764-BA5E46E88C54}"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B61C8A97-8CB3-4C94-9806-8D3F5A92A0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E464318A-37D1-45D8-A881-5A0C764BC8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Ask the students for a couple of examples of static electricity in their everyday lives.  When scientists first started learning about electricity, they did not know how to create currents in the laboratory.  They could only create static charges.</a:t>
            </a:r>
          </a:p>
        </p:txBody>
      </p:sp>
      <p:sp>
        <p:nvSpPr>
          <p:cNvPr id="34819" name="Slide Number Placeholder 3">
            <a:extLst>
              <a:ext uri="{FF2B5EF4-FFF2-40B4-BE49-F238E27FC236}">
                <a16:creationId xmlns:a16="http://schemas.microsoft.com/office/drawing/2014/main" id="{AF272C61-21F4-4FAB-85DC-17370F73E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4B616E5-0599-49F0-AB48-648F2F55C1F9}"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D1DB9FA6-1BDC-45F5-BADF-30BF15A4521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463FBAA-FDC6-4353-AE51-8E1E96E979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Ask the students for examples of electricity use in the room where you are working.  This will help students appreciate the ways that this topic is relevant to their lives.</a:t>
            </a:r>
          </a:p>
        </p:txBody>
      </p:sp>
      <p:sp>
        <p:nvSpPr>
          <p:cNvPr id="36867" name="Slide Number Placeholder 3">
            <a:extLst>
              <a:ext uri="{FF2B5EF4-FFF2-40B4-BE49-F238E27FC236}">
                <a16:creationId xmlns:a16="http://schemas.microsoft.com/office/drawing/2014/main" id="{E0357F06-6BF9-4BA9-8D7E-86FDFC4C5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98E68D-D4EB-492D-BD3D-A8D4718CC546}"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144CF19-F420-470A-B09D-1AFEF42E890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430F37E-99E4-46FF-8378-E67769A9E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See page 472 for this mouse-over animated illustration.  Water current can be measured as the amount of water that flows past a certain point in a pipe every second.  Electric current is a measure of the amount of electric charge that flows through a certain point in a wire every second.  The charges are always in the wires, but there is only a current if the charges flow along the wire.</a:t>
            </a:r>
          </a:p>
        </p:txBody>
      </p:sp>
      <p:sp>
        <p:nvSpPr>
          <p:cNvPr id="38915" name="Slide Number Placeholder 3">
            <a:extLst>
              <a:ext uri="{FF2B5EF4-FFF2-40B4-BE49-F238E27FC236}">
                <a16:creationId xmlns:a16="http://schemas.microsoft.com/office/drawing/2014/main" id="{98767CE4-DCFC-4E73-B878-5FAE9E9E9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304422-23B7-447F-9385-92C6616A59D1}"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5424F882-DC2B-4FA6-9D5C-CAA744E8463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87142A4-1E66-470A-A9E5-D231A3D63E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other words, the multimeter must be connected in series.</a:t>
            </a:r>
          </a:p>
        </p:txBody>
      </p:sp>
      <p:sp>
        <p:nvSpPr>
          <p:cNvPr id="40963" name="Slide Number Placeholder 3">
            <a:extLst>
              <a:ext uri="{FF2B5EF4-FFF2-40B4-BE49-F238E27FC236}">
                <a16:creationId xmlns:a16="http://schemas.microsoft.com/office/drawing/2014/main" id="{1BD319BF-7F05-4731-809C-411D65E583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963C23-94FF-4EA9-8F80-DCB0EF4D55AB}"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61EE07C-719B-43E8-A187-E3AA1F0456C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556AFC-7FD1-43C8-947D-9734AA950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4E9EDCF-B5AA-4B59-80CD-9570122BDC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C91C362-2E30-4C14-8356-81D26814E959}"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96AF1C5-A7E6-4981-BAF2-568AD76FA8CE}"/>
              </a:ext>
            </a:extLst>
          </p:cNvPr>
          <p:cNvSpPr>
            <a:spLocks noGrp="1"/>
          </p:cNvSpPr>
          <p:nvPr>
            <p:ph type="dt" sz="half" idx="10"/>
          </p:nvPr>
        </p:nvSpPr>
        <p:spPr/>
        <p:txBody>
          <a:bodyPr/>
          <a:lstStyle>
            <a:lvl1pPr>
              <a:defRPr/>
            </a:lvl1pPr>
          </a:lstStyle>
          <a:p>
            <a:fld id="{C5DCECED-CBC8-4817-A3FF-6507B7A8FA45}" type="datetime1">
              <a:rPr lang="en-US" altLang="en-US"/>
              <a:pPr/>
              <a:t>3/24/2020</a:t>
            </a:fld>
            <a:endParaRPr lang="en-US" altLang="en-US"/>
          </a:p>
        </p:txBody>
      </p:sp>
      <p:sp>
        <p:nvSpPr>
          <p:cNvPr id="5" name="Footer Placeholder 4">
            <a:extLst>
              <a:ext uri="{FF2B5EF4-FFF2-40B4-BE49-F238E27FC236}">
                <a16:creationId xmlns:a16="http://schemas.microsoft.com/office/drawing/2014/main" id="{89894502-8A7E-463E-AA39-64FFC6E4F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EF5F38-0A64-4382-8D5B-B608EBC720EE}"/>
              </a:ext>
            </a:extLst>
          </p:cNvPr>
          <p:cNvSpPr>
            <a:spLocks noGrp="1"/>
          </p:cNvSpPr>
          <p:nvPr>
            <p:ph type="sldNum" sz="quarter" idx="12"/>
          </p:nvPr>
        </p:nvSpPr>
        <p:spPr/>
        <p:txBody>
          <a:bodyPr/>
          <a:lstStyle>
            <a:lvl1pPr>
              <a:defRPr/>
            </a:lvl1pPr>
          </a:lstStyle>
          <a:p>
            <a:fld id="{1E25295C-C9AA-407C-BE9B-0C4C1827ABC3}" type="slidenum">
              <a:rPr lang="en-US" altLang="en-US"/>
              <a:pPr/>
              <a:t>‹#›</a:t>
            </a:fld>
            <a:endParaRPr lang="en-US" altLang="en-US"/>
          </a:p>
        </p:txBody>
      </p:sp>
    </p:spTree>
    <p:extLst>
      <p:ext uri="{BB962C8B-B14F-4D97-AF65-F5344CB8AC3E}">
        <p14:creationId xmlns:p14="http://schemas.microsoft.com/office/powerpoint/2010/main" val="130555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8432D-458E-4264-9AE6-6B6E7AE62639}"/>
              </a:ext>
            </a:extLst>
          </p:cNvPr>
          <p:cNvSpPr>
            <a:spLocks noGrp="1"/>
          </p:cNvSpPr>
          <p:nvPr>
            <p:ph type="dt" sz="half" idx="10"/>
          </p:nvPr>
        </p:nvSpPr>
        <p:spPr/>
        <p:txBody>
          <a:bodyPr/>
          <a:lstStyle>
            <a:lvl1pPr>
              <a:defRPr/>
            </a:lvl1pPr>
          </a:lstStyle>
          <a:p>
            <a:fld id="{BCDD199B-19DA-4351-8B18-F0C56AE724CF}" type="datetime1">
              <a:rPr lang="en-US" altLang="en-US"/>
              <a:pPr/>
              <a:t>3/24/2020</a:t>
            </a:fld>
            <a:endParaRPr lang="en-US" altLang="en-US"/>
          </a:p>
        </p:txBody>
      </p:sp>
      <p:sp>
        <p:nvSpPr>
          <p:cNvPr id="5" name="Footer Placeholder 4">
            <a:extLst>
              <a:ext uri="{FF2B5EF4-FFF2-40B4-BE49-F238E27FC236}">
                <a16:creationId xmlns:a16="http://schemas.microsoft.com/office/drawing/2014/main" id="{46512B16-F442-42FB-A7AC-CCB1A281C0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69FDBB-13AD-4CF7-BE9D-C8ACF0AFEB82}"/>
              </a:ext>
            </a:extLst>
          </p:cNvPr>
          <p:cNvSpPr>
            <a:spLocks noGrp="1"/>
          </p:cNvSpPr>
          <p:nvPr>
            <p:ph type="sldNum" sz="quarter" idx="12"/>
          </p:nvPr>
        </p:nvSpPr>
        <p:spPr/>
        <p:txBody>
          <a:bodyPr/>
          <a:lstStyle>
            <a:lvl1pPr>
              <a:defRPr/>
            </a:lvl1pPr>
          </a:lstStyle>
          <a:p>
            <a:fld id="{8825B5A4-2062-44FA-9749-61E9E4EB1F3B}" type="slidenum">
              <a:rPr lang="en-US" altLang="en-US"/>
              <a:pPr/>
              <a:t>‹#›</a:t>
            </a:fld>
            <a:endParaRPr lang="en-US" altLang="en-US"/>
          </a:p>
        </p:txBody>
      </p:sp>
    </p:spTree>
    <p:extLst>
      <p:ext uri="{BB962C8B-B14F-4D97-AF65-F5344CB8AC3E}">
        <p14:creationId xmlns:p14="http://schemas.microsoft.com/office/powerpoint/2010/main" val="338661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3A824-94BF-44D8-8951-16E402A15FCA}"/>
              </a:ext>
            </a:extLst>
          </p:cNvPr>
          <p:cNvSpPr>
            <a:spLocks noGrp="1"/>
          </p:cNvSpPr>
          <p:nvPr>
            <p:ph type="dt" sz="half" idx="10"/>
          </p:nvPr>
        </p:nvSpPr>
        <p:spPr/>
        <p:txBody>
          <a:bodyPr/>
          <a:lstStyle>
            <a:lvl1pPr>
              <a:defRPr/>
            </a:lvl1pPr>
          </a:lstStyle>
          <a:p>
            <a:fld id="{A9BF329C-4900-4543-BB2C-83643453F49C}" type="datetime1">
              <a:rPr lang="en-US" altLang="en-US"/>
              <a:pPr/>
              <a:t>3/24/2020</a:t>
            </a:fld>
            <a:endParaRPr lang="en-US" altLang="en-US"/>
          </a:p>
        </p:txBody>
      </p:sp>
      <p:sp>
        <p:nvSpPr>
          <p:cNvPr id="5" name="Footer Placeholder 4">
            <a:extLst>
              <a:ext uri="{FF2B5EF4-FFF2-40B4-BE49-F238E27FC236}">
                <a16:creationId xmlns:a16="http://schemas.microsoft.com/office/drawing/2014/main" id="{8652DF54-86DB-4E36-97E7-022B298C4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DA6D08-17B0-461D-8AF4-F3446AA114D9}"/>
              </a:ext>
            </a:extLst>
          </p:cNvPr>
          <p:cNvSpPr>
            <a:spLocks noGrp="1"/>
          </p:cNvSpPr>
          <p:nvPr>
            <p:ph type="sldNum" sz="quarter" idx="12"/>
          </p:nvPr>
        </p:nvSpPr>
        <p:spPr/>
        <p:txBody>
          <a:bodyPr/>
          <a:lstStyle>
            <a:lvl1pPr>
              <a:defRPr/>
            </a:lvl1pPr>
          </a:lstStyle>
          <a:p>
            <a:fld id="{6F784D86-02A4-4F4F-BBDC-729ABCF0306C}" type="slidenum">
              <a:rPr lang="en-US" altLang="en-US"/>
              <a:pPr/>
              <a:t>‹#›</a:t>
            </a:fld>
            <a:endParaRPr lang="en-US" altLang="en-US"/>
          </a:p>
        </p:txBody>
      </p:sp>
    </p:spTree>
    <p:extLst>
      <p:ext uri="{BB962C8B-B14F-4D97-AF65-F5344CB8AC3E}">
        <p14:creationId xmlns:p14="http://schemas.microsoft.com/office/powerpoint/2010/main" val="39522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1A6A7-3440-4271-8E6B-08235B7E4387}"/>
              </a:ext>
            </a:extLst>
          </p:cNvPr>
          <p:cNvSpPr>
            <a:spLocks noGrp="1"/>
          </p:cNvSpPr>
          <p:nvPr>
            <p:ph type="dt" sz="half" idx="10"/>
          </p:nvPr>
        </p:nvSpPr>
        <p:spPr/>
        <p:txBody>
          <a:bodyPr/>
          <a:lstStyle>
            <a:lvl1pPr>
              <a:defRPr/>
            </a:lvl1pPr>
          </a:lstStyle>
          <a:p>
            <a:fld id="{317E35EC-E00F-46B1-91ED-EDF49F419DC4}" type="datetime1">
              <a:rPr lang="en-US" altLang="en-US"/>
              <a:pPr/>
              <a:t>3/24/2020</a:t>
            </a:fld>
            <a:endParaRPr lang="en-US" altLang="en-US"/>
          </a:p>
        </p:txBody>
      </p:sp>
      <p:sp>
        <p:nvSpPr>
          <p:cNvPr id="5" name="Footer Placeholder 4">
            <a:extLst>
              <a:ext uri="{FF2B5EF4-FFF2-40B4-BE49-F238E27FC236}">
                <a16:creationId xmlns:a16="http://schemas.microsoft.com/office/drawing/2014/main" id="{C6D82F70-704F-4D86-B475-D3CA66B2B0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BDFEE3-4E7A-49E2-8D79-25A110636C35}"/>
              </a:ext>
            </a:extLst>
          </p:cNvPr>
          <p:cNvSpPr>
            <a:spLocks noGrp="1"/>
          </p:cNvSpPr>
          <p:nvPr>
            <p:ph type="sldNum" sz="quarter" idx="12"/>
          </p:nvPr>
        </p:nvSpPr>
        <p:spPr/>
        <p:txBody>
          <a:bodyPr/>
          <a:lstStyle>
            <a:lvl1pPr>
              <a:defRPr/>
            </a:lvl1pPr>
          </a:lstStyle>
          <a:p>
            <a:fld id="{1A3E7270-3B7D-41F6-8858-B8200EFBC1A0}" type="slidenum">
              <a:rPr lang="en-US" altLang="en-US"/>
              <a:pPr/>
              <a:t>‹#›</a:t>
            </a:fld>
            <a:endParaRPr lang="en-US" altLang="en-US"/>
          </a:p>
        </p:txBody>
      </p:sp>
    </p:spTree>
    <p:extLst>
      <p:ext uri="{BB962C8B-B14F-4D97-AF65-F5344CB8AC3E}">
        <p14:creationId xmlns:p14="http://schemas.microsoft.com/office/powerpoint/2010/main" val="196515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E8C91-31BA-4830-A0A3-BC495153D1E3}"/>
              </a:ext>
            </a:extLst>
          </p:cNvPr>
          <p:cNvSpPr>
            <a:spLocks noGrp="1"/>
          </p:cNvSpPr>
          <p:nvPr>
            <p:ph type="dt" sz="half" idx="10"/>
          </p:nvPr>
        </p:nvSpPr>
        <p:spPr/>
        <p:txBody>
          <a:bodyPr/>
          <a:lstStyle>
            <a:lvl1pPr>
              <a:defRPr/>
            </a:lvl1pPr>
          </a:lstStyle>
          <a:p>
            <a:fld id="{5852CA71-4747-487F-8F19-D80EFBD0D279}" type="datetime1">
              <a:rPr lang="en-US" altLang="en-US"/>
              <a:pPr/>
              <a:t>3/24/2020</a:t>
            </a:fld>
            <a:endParaRPr lang="en-US" altLang="en-US"/>
          </a:p>
        </p:txBody>
      </p:sp>
      <p:sp>
        <p:nvSpPr>
          <p:cNvPr id="5" name="Footer Placeholder 4">
            <a:extLst>
              <a:ext uri="{FF2B5EF4-FFF2-40B4-BE49-F238E27FC236}">
                <a16:creationId xmlns:a16="http://schemas.microsoft.com/office/drawing/2014/main" id="{AA4D40C7-46E3-44DD-B14B-4FCE560C17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72B083-1D4F-4B82-B74C-37AE36D37C09}"/>
              </a:ext>
            </a:extLst>
          </p:cNvPr>
          <p:cNvSpPr>
            <a:spLocks noGrp="1"/>
          </p:cNvSpPr>
          <p:nvPr>
            <p:ph type="sldNum" sz="quarter" idx="12"/>
          </p:nvPr>
        </p:nvSpPr>
        <p:spPr/>
        <p:txBody>
          <a:bodyPr/>
          <a:lstStyle>
            <a:lvl1pPr>
              <a:defRPr/>
            </a:lvl1pPr>
          </a:lstStyle>
          <a:p>
            <a:fld id="{83B397FE-BD5F-485E-8489-09BAF1AF4670}" type="slidenum">
              <a:rPr lang="en-US" altLang="en-US"/>
              <a:pPr/>
              <a:t>‹#›</a:t>
            </a:fld>
            <a:endParaRPr lang="en-US" altLang="en-US"/>
          </a:p>
        </p:txBody>
      </p:sp>
    </p:spTree>
    <p:extLst>
      <p:ext uri="{BB962C8B-B14F-4D97-AF65-F5344CB8AC3E}">
        <p14:creationId xmlns:p14="http://schemas.microsoft.com/office/powerpoint/2010/main" val="87171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D5841BF-1F98-4D41-BCB5-D9687FB990E3}"/>
              </a:ext>
            </a:extLst>
          </p:cNvPr>
          <p:cNvSpPr>
            <a:spLocks noGrp="1"/>
          </p:cNvSpPr>
          <p:nvPr>
            <p:ph type="dt" sz="half" idx="10"/>
          </p:nvPr>
        </p:nvSpPr>
        <p:spPr/>
        <p:txBody>
          <a:bodyPr/>
          <a:lstStyle>
            <a:lvl1pPr>
              <a:defRPr/>
            </a:lvl1pPr>
          </a:lstStyle>
          <a:p>
            <a:fld id="{C915E057-D5FC-4137-BAD9-1F6787A7D4AB}" type="datetime1">
              <a:rPr lang="en-US" altLang="en-US"/>
              <a:pPr/>
              <a:t>3/24/2020</a:t>
            </a:fld>
            <a:endParaRPr lang="en-US" altLang="en-US"/>
          </a:p>
        </p:txBody>
      </p:sp>
      <p:sp>
        <p:nvSpPr>
          <p:cNvPr id="6" name="Footer Placeholder 4">
            <a:extLst>
              <a:ext uri="{FF2B5EF4-FFF2-40B4-BE49-F238E27FC236}">
                <a16:creationId xmlns:a16="http://schemas.microsoft.com/office/drawing/2014/main" id="{6C19B0FA-AA3B-4310-9C01-715BD62AE7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7943B3-08EE-4278-9217-4ACCEEB3EC6B}"/>
              </a:ext>
            </a:extLst>
          </p:cNvPr>
          <p:cNvSpPr>
            <a:spLocks noGrp="1"/>
          </p:cNvSpPr>
          <p:nvPr>
            <p:ph type="sldNum" sz="quarter" idx="12"/>
          </p:nvPr>
        </p:nvSpPr>
        <p:spPr/>
        <p:txBody>
          <a:bodyPr/>
          <a:lstStyle>
            <a:lvl1pPr>
              <a:defRPr/>
            </a:lvl1pPr>
          </a:lstStyle>
          <a:p>
            <a:fld id="{AD314801-738E-4405-8BFA-AB9B6D445702}" type="slidenum">
              <a:rPr lang="en-US" altLang="en-US"/>
              <a:pPr/>
              <a:t>‹#›</a:t>
            </a:fld>
            <a:endParaRPr lang="en-US" altLang="en-US"/>
          </a:p>
        </p:txBody>
      </p:sp>
    </p:spTree>
    <p:extLst>
      <p:ext uri="{BB962C8B-B14F-4D97-AF65-F5344CB8AC3E}">
        <p14:creationId xmlns:p14="http://schemas.microsoft.com/office/powerpoint/2010/main" val="64196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CA2F1BD-94BB-4B59-99C3-90483F8FCC44}"/>
              </a:ext>
            </a:extLst>
          </p:cNvPr>
          <p:cNvSpPr>
            <a:spLocks noGrp="1"/>
          </p:cNvSpPr>
          <p:nvPr>
            <p:ph type="dt" sz="half" idx="10"/>
          </p:nvPr>
        </p:nvSpPr>
        <p:spPr/>
        <p:txBody>
          <a:bodyPr/>
          <a:lstStyle>
            <a:lvl1pPr>
              <a:defRPr/>
            </a:lvl1pPr>
          </a:lstStyle>
          <a:p>
            <a:fld id="{732AFDEE-67CD-4959-BA66-75CF4C4E176E}" type="datetime1">
              <a:rPr lang="en-US" altLang="en-US"/>
              <a:pPr/>
              <a:t>3/24/2020</a:t>
            </a:fld>
            <a:endParaRPr lang="en-US" altLang="en-US"/>
          </a:p>
        </p:txBody>
      </p:sp>
      <p:sp>
        <p:nvSpPr>
          <p:cNvPr id="8" name="Footer Placeholder 4">
            <a:extLst>
              <a:ext uri="{FF2B5EF4-FFF2-40B4-BE49-F238E27FC236}">
                <a16:creationId xmlns:a16="http://schemas.microsoft.com/office/drawing/2014/main" id="{3F48D091-E596-409A-97C6-6876700D9B2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1F2E6C4-9547-473A-8370-E85E707E22AE}"/>
              </a:ext>
            </a:extLst>
          </p:cNvPr>
          <p:cNvSpPr>
            <a:spLocks noGrp="1"/>
          </p:cNvSpPr>
          <p:nvPr>
            <p:ph type="sldNum" sz="quarter" idx="12"/>
          </p:nvPr>
        </p:nvSpPr>
        <p:spPr/>
        <p:txBody>
          <a:bodyPr/>
          <a:lstStyle>
            <a:lvl1pPr>
              <a:defRPr/>
            </a:lvl1pPr>
          </a:lstStyle>
          <a:p>
            <a:fld id="{0866BC59-C122-4756-B03F-04102D77DCFE}" type="slidenum">
              <a:rPr lang="en-US" altLang="en-US"/>
              <a:pPr/>
              <a:t>‹#›</a:t>
            </a:fld>
            <a:endParaRPr lang="en-US" altLang="en-US"/>
          </a:p>
        </p:txBody>
      </p:sp>
    </p:spTree>
    <p:extLst>
      <p:ext uri="{BB962C8B-B14F-4D97-AF65-F5344CB8AC3E}">
        <p14:creationId xmlns:p14="http://schemas.microsoft.com/office/powerpoint/2010/main" val="88367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9D294B-3407-46BB-95DE-A4A909FA9E7E}"/>
              </a:ext>
            </a:extLst>
          </p:cNvPr>
          <p:cNvSpPr>
            <a:spLocks noGrp="1"/>
          </p:cNvSpPr>
          <p:nvPr>
            <p:ph type="dt" sz="half" idx="10"/>
          </p:nvPr>
        </p:nvSpPr>
        <p:spPr/>
        <p:txBody>
          <a:bodyPr/>
          <a:lstStyle>
            <a:lvl1pPr>
              <a:defRPr/>
            </a:lvl1pPr>
          </a:lstStyle>
          <a:p>
            <a:fld id="{5E970B28-93F2-461C-9719-2921DD9A8D9E}" type="datetime1">
              <a:rPr lang="en-US" altLang="en-US"/>
              <a:pPr/>
              <a:t>3/24/2020</a:t>
            </a:fld>
            <a:endParaRPr lang="en-US" altLang="en-US"/>
          </a:p>
        </p:txBody>
      </p:sp>
      <p:sp>
        <p:nvSpPr>
          <p:cNvPr id="4" name="Footer Placeholder 4">
            <a:extLst>
              <a:ext uri="{FF2B5EF4-FFF2-40B4-BE49-F238E27FC236}">
                <a16:creationId xmlns:a16="http://schemas.microsoft.com/office/drawing/2014/main" id="{1B5D26B9-C2A8-48C7-B397-2B1B37678C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BB4F7F-B64E-49C7-B9B5-9836686397BA}"/>
              </a:ext>
            </a:extLst>
          </p:cNvPr>
          <p:cNvSpPr>
            <a:spLocks noGrp="1"/>
          </p:cNvSpPr>
          <p:nvPr>
            <p:ph type="sldNum" sz="quarter" idx="12"/>
          </p:nvPr>
        </p:nvSpPr>
        <p:spPr/>
        <p:txBody>
          <a:bodyPr/>
          <a:lstStyle>
            <a:lvl1pPr>
              <a:defRPr/>
            </a:lvl1pPr>
          </a:lstStyle>
          <a:p>
            <a:fld id="{FD25F5DE-838A-401E-96A6-7A9878A7DF66}" type="slidenum">
              <a:rPr lang="en-US" altLang="en-US"/>
              <a:pPr/>
              <a:t>‹#›</a:t>
            </a:fld>
            <a:endParaRPr lang="en-US" altLang="en-US"/>
          </a:p>
        </p:txBody>
      </p:sp>
    </p:spTree>
    <p:extLst>
      <p:ext uri="{BB962C8B-B14F-4D97-AF65-F5344CB8AC3E}">
        <p14:creationId xmlns:p14="http://schemas.microsoft.com/office/powerpoint/2010/main" val="41461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1AD2F5-78FD-4572-9BE8-6E19993B92F5}"/>
              </a:ext>
            </a:extLst>
          </p:cNvPr>
          <p:cNvSpPr>
            <a:spLocks noGrp="1"/>
          </p:cNvSpPr>
          <p:nvPr>
            <p:ph type="dt" sz="half" idx="10"/>
          </p:nvPr>
        </p:nvSpPr>
        <p:spPr/>
        <p:txBody>
          <a:bodyPr/>
          <a:lstStyle>
            <a:lvl1pPr>
              <a:defRPr/>
            </a:lvl1pPr>
          </a:lstStyle>
          <a:p>
            <a:fld id="{B2B13846-E8D1-4894-BCE5-18D4B4E99E32}" type="datetime1">
              <a:rPr lang="en-US" altLang="en-US"/>
              <a:pPr/>
              <a:t>3/24/2020</a:t>
            </a:fld>
            <a:endParaRPr lang="en-US" altLang="en-US"/>
          </a:p>
        </p:txBody>
      </p:sp>
      <p:sp>
        <p:nvSpPr>
          <p:cNvPr id="3" name="Footer Placeholder 4">
            <a:extLst>
              <a:ext uri="{FF2B5EF4-FFF2-40B4-BE49-F238E27FC236}">
                <a16:creationId xmlns:a16="http://schemas.microsoft.com/office/drawing/2014/main" id="{E06D1EC8-49C5-4936-BF0E-BCDEA083A14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B2EDD6-17C8-4B39-B2EA-0BA3055D3AF4}"/>
              </a:ext>
            </a:extLst>
          </p:cNvPr>
          <p:cNvSpPr>
            <a:spLocks noGrp="1"/>
          </p:cNvSpPr>
          <p:nvPr>
            <p:ph type="sldNum" sz="quarter" idx="12"/>
          </p:nvPr>
        </p:nvSpPr>
        <p:spPr/>
        <p:txBody>
          <a:bodyPr/>
          <a:lstStyle>
            <a:lvl1pPr>
              <a:defRPr/>
            </a:lvl1pPr>
          </a:lstStyle>
          <a:p>
            <a:fld id="{ABF43DD2-D22D-45CE-A9B7-35E273FFD489}" type="slidenum">
              <a:rPr lang="en-US" altLang="en-US"/>
              <a:pPr/>
              <a:t>‹#›</a:t>
            </a:fld>
            <a:endParaRPr lang="en-US" altLang="en-US"/>
          </a:p>
        </p:txBody>
      </p:sp>
    </p:spTree>
    <p:extLst>
      <p:ext uri="{BB962C8B-B14F-4D97-AF65-F5344CB8AC3E}">
        <p14:creationId xmlns:p14="http://schemas.microsoft.com/office/powerpoint/2010/main" val="116779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7E8D514-7CE2-4918-8519-FE65CF4F243A}"/>
              </a:ext>
            </a:extLst>
          </p:cNvPr>
          <p:cNvSpPr>
            <a:spLocks noGrp="1"/>
          </p:cNvSpPr>
          <p:nvPr>
            <p:ph type="dt" sz="half" idx="10"/>
          </p:nvPr>
        </p:nvSpPr>
        <p:spPr/>
        <p:txBody>
          <a:bodyPr/>
          <a:lstStyle>
            <a:lvl1pPr>
              <a:defRPr/>
            </a:lvl1pPr>
          </a:lstStyle>
          <a:p>
            <a:fld id="{936950E2-D824-47C4-8E7F-979FAF34C403}" type="datetime1">
              <a:rPr lang="en-US" altLang="en-US"/>
              <a:pPr/>
              <a:t>3/24/2020</a:t>
            </a:fld>
            <a:endParaRPr lang="en-US" altLang="en-US"/>
          </a:p>
        </p:txBody>
      </p:sp>
      <p:sp>
        <p:nvSpPr>
          <p:cNvPr id="6" name="Footer Placeholder 4">
            <a:extLst>
              <a:ext uri="{FF2B5EF4-FFF2-40B4-BE49-F238E27FC236}">
                <a16:creationId xmlns:a16="http://schemas.microsoft.com/office/drawing/2014/main" id="{0A6A8253-7A11-44CE-BD1E-126E650D87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48F523-A5F2-41C4-8AB8-70415701D527}"/>
              </a:ext>
            </a:extLst>
          </p:cNvPr>
          <p:cNvSpPr>
            <a:spLocks noGrp="1"/>
          </p:cNvSpPr>
          <p:nvPr>
            <p:ph type="sldNum" sz="quarter" idx="12"/>
          </p:nvPr>
        </p:nvSpPr>
        <p:spPr/>
        <p:txBody>
          <a:bodyPr/>
          <a:lstStyle>
            <a:lvl1pPr>
              <a:defRPr/>
            </a:lvl1pPr>
          </a:lstStyle>
          <a:p>
            <a:fld id="{4B96D28F-C128-457A-9394-810F688B64A6}" type="slidenum">
              <a:rPr lang="en-US" altLang="en-US"/>
              <a:pPr/>
              <a:t>‹#›</a:t>
            </a:fld>
            <a:endParaRPr lang="en-US" altLang="en-US"/>
          </a:p>
        </p:txBody>
      </p:sp>
    </p:spTree>
    <p:extLst>
      <p:ext uri="{BB962C8B-B14F-4D97-AF65-F5344CB8AC3E}">
        <p14:creationId xmlns:p14="http://schemas.microsoft.com/office/powerpoint/2010/main" val="394636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920DE8-1603-48BE-97B0-D5FE1405DA08}"/>
              </a:ext>
            </a:extLst>
          </p:cNvPr>
          <p:cNvSpPr>
            <a:spLocks noGrp="1"/>
          </p:cNvSpPr>
          <p:nvPr>
            <p:ph type="dt" sz="half" idx="10"/>
          </p:nvPr>
        </p:nvSpPr>
        <p:spPr/>
        <p:txBody>
          <a:bodyPr/>
          <a:lstStyle>
            <a:lvl1pPr>
              <a:defRPr/>
            </a:lvl1pPr>
          </a:lstStyle>
          <a:p>
            <a:fld id="{535BF383-B7C3-4767-9CF0-417F564A6E8C}" type="datetime1">
              <a:rPr lang="en-US" altLang="en-US"/>
              <a:pPr/>
              <a:t>3/24/2020</a:t>
            </a:fld>
            <a:endParaRPr lang="en-US" altLang="en-US"/>
          </a:p>
        </p:txBody>
      </p:sp>
      <p:sp>
        <p:nvSpPr>
          <p:cNvPr id="6" name="Footer Placeholder 4">
            <a:extLst>
              <a:ext uri="{FF2B5EF4-FFF2-40B4-BE49-F238E27FC236}">
                <a16:creationId xmlns:a16="http://schemas.microsoft.com/office/drawing/2014/main" id="{C2076B22-22CD-475E-8D82-EA823CFE56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9F3C3E-0DA4-48C7-A0D3-BA70D5B5932C}"/>
              </a:ext>
            </a:extLst>
          </p:cNvPr>
          <p:cNvSpPr>
            <a:spLocks noGrp="1"/>
          </p:cNvSpPr>
          <p:nvPr>
            <p:ph type="sldNum" sz="quarter" idx="12"/>
          </p:nvPr>
        </p:nvSpPr>
        <p:spPr/>
        <p:txBody>
          <a:bodyPr/>
          <a:lstStyle>
            <a:lvl1pPr>
              <a:defRPr/>
            </a:lvl1pPr>
          </a:lstStyle>
          <a:p>
            <a:fld id="{E5E19E9D-1FC5-422A-B852-47F9CA0BFDFC}" type="slidenum">
              <a:rPr lang="en-US" altLang="en-US"/>
              <a:pPr/>
              <a:t>‹#›</a:t>
            </a:fld>
            <a:endParaRPr lang="en-US" altLang="en-US"/>
          </a:p>
        </p:txBody>
      </p:sp>
    </p:spTree>
    <p:extLst>
      <p:ext uri="{BB962C8B-B14F-4D97-AF65-F5344CB8AC3E}">
        <p14:creationId xmlns:p14="http://schemas.microsoft.com/office/powerpoint/2010/main" val="391261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CB4E8A8-D3B3-417D-8A5C-1F6AEF3BD160}"/>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7560A0-1540-4A05-81D4-EACB128A9423}"/>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046BBCA-774E-45E6-8E66-761931497259}"/>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1C0CA42B-C33C-48A5-8680-FE654712A780}" type="datetime1">
              <a:rPr lang="en-US" altLang="en-US"/>
              <a:pPr/>
              <a:t>3/24/2020</a:t>
            </a:fld>
            <a:endParaRPr lang="en-US" altLang="en-US"/>
          </a:p>
        </p:txBody>
      </p:sp>
      <p:sp>
        <p:nvSpPr>
          <p:cNvPr id="5" name="Footer Placeholder 4">
            <a:extLst>
              <a:ext uri="{FF2B5EF4-FFF2-40B4-BE49-F238E27FC236}">
                <a16:creationId xmlns:a16="http://schemas.microsoft.com/office/drawing/2014/main" id="{4AA3F4B8-9DE5-407A-A5F6-E24665D2BE0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8A56F85-2CCB-48D8-9DDE-D57F3FD6A3EF}"/>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46179BDA-6629-4C5D-B00E-4CB296DA1164}" type="slidenum">
              <a:rPr lang="en-US" altLang="en-US"/>
              <a:pPr/>
              <a:t>‹#›</a:t>
            </a:fld>
            <a:endParaRPr lang="en-US" altLang="en-US"/>
          </a:p>
        </p:txBody>
      </p:sp>
      <p:pic>
        <p:nvPicPr>
          <p:cNvPr id="1031" name="Picture 3" descr="PP_Slide_Footer_1280.png">
            <a:extLst>
              <a:ext uri="{FF2B5EF4-FFF2-40B4-BE49-F238E27FC236}">
                <a16:creationId xmlns:a16="http://schemas.microsoft.com/office/drawing/2014/main" id="{58A01D58-1A03-4C64-A976-50FDC28D01E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829175"/>
            <a:ext cx="9144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4" descr="CircuitBackground">
            <a:extLst>
              <a:ext uri="{FF2B5EF4-FFF2-40B4-BE49-F238E27FC236}">
                <a16:creationId xmlns:a16="http://schemas.microsoft.com/office/drawing/2014/main" id="{EB2DE146-4B8D-4790-96E4-1738E1B8B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6863"/>
            <a:ext cx="8132763"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2C8B9D-82A7-454D-9D9C-B9CD60FF88E8}"/>
              </a:ext>
            </a:extLst>
          </p:cNvPr>
          <p:cNvSpPr>
            <a:spLocks noGrp="1"/>
          </p:cNvSpPr>
          <p:nvPr>
            <p:ph type="ctrTitle"/>
          </p:nvPr>
        </p:nvSpPr>
        <p:spPr>
          <a:xfrm>
            <a:off x="431800" y="381000"/>
            <a:ext cx="4005263" cy="2190750"/>
          </a:xfrm>
          <a:effectLst>
            <a:outerShdw blurRad="50800" dist="38100" dir="2700000" rotWithShape="0">
              <a:srgbClr val="000000">
                <a:alpha val="42999"/>
              </a:srgbClr>
            </a:outerShdw>
          </a:effectLst>
        </p:spPr>
        <p:txBody>
          <a:bodyPr anchor="t"/>
          <a:lstStyle/>
          <a:p>
            <a:pPr algn="l" eaLnBrk="1" hangingPunct="1">
              <a:defRPr/>
            </a:pPr>
            <a:r>
              <a:rPr lang="en-US" sz="5400" dirty="0">
                <a:solidFill>
                  <a:srgbClr val="254061"/>
                </a:solidFill>
                <a:latin typeface="Arial" charset="0"/>
                <a:ea typeface="ＭＳ Ｐゴシック" charset="0"/>
                <a:cs typeface="ＭＳ Ｐゴシック" charset="0"/>
              </a:rPr>
              <a:t>Electricity and</a:t>
            </a:r>
            <a:br>
              <a:rPr lang="en-US" sz="5400" dirty="0">
                <a:solidFill>
                  <a:srgbClr val="254061"/>
                </a:solidFill>
                <a:latin typeface="Arial" charset="0"/>
                <a:ea typeface="ＭＳ Ｐゴシック" charset="0"/>
                <a:cs typeface="ＭＳ Ｐゴシック" charset="0"/>
              </a:rPr>
            </a:br>
            <a:r>
              <a:rPr lang="en-US" sz="5400" dirty="0">
                <a:solidFill>
                  <a:srgbClr val="254061"/>
                </a:solidFill>
                <a:latin typeface="Arial" charset="0"/>
                <a:ea typeface="ＭＳ Ｐゴシック" charset="0"/>
                <a:cs typeface="ＭＳ Ｐゴシック" charset="0"/>
              </a:rPr>
              <a:t>circuits</a:t>
            </a:r>
          </a:p>
        </p:txBody>
      </p:sp>
      <p:pic>
        <p:nvPicPr>
          <p:cNvPr id="15364" name="Picture 2" descr="PP_Title_Slide_Footer_1280.png">
            <a:extLst>
              <a:ext uri="{FF2B5EF4-FFF2-40B4-BE49-F238E27FC236}">
                <a16:creationId xmlns:a16="http://schemas.microsoft.com/office/drawing/2014/main" id="{F4E1C9C8-811A-4799-9EEC-E347EA0872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291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1A361A-5409-4783-AF42-8EAF1DA3A4B9}"/>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Charge is conserved</a:t>
            </a:r>
          </a:p>
        </p:txBody>
      </p:sp>
      <p:sp>
        <p:nvSpPr>
          <p:cNvPr id="48131" name="TextBox 7">
            <a:extLst>
              <a:ext uri="{FF2B5EF4-FFF2-40B4-BE49-F238E27FC236}">
                <a16:creationId xmlns:a16="http://schemas.microsoft.com/office/drawing/2014/main" id="{8FB7FDC9-940E-4C1C-99C3-C4230ED1E7CD}"/>
              </a:ext>
            </a:extLst>
          </p:cNvPr>
          <p:cNvSpPr txBox="1">
            <a:spLocks noChangeArrowheads="1"/>
          </p:cNvSpPr>
          <p:nvPr/>
        </p:nvSpPr>
        <p:spPr bwMode="auto">
          <a:xfrm>
            <a:off x="592138" y="1206500"/>
            <a:ext cx="41925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Electric current </a:t>
            </a:r>
            <a:r>
              <a:rPr lang="en-US" altLang="en-US" sz="1800" b="1" i="1">
                <a:solidFill>
                  <a:srgbClr val="254061"/>
                </a:solidFill>
                <a:latin typeface="Times New Roman" panose="02020603050405020304" pitchFamily="18" charset="0"/>
                <a:cs typeface="Times New Roman" panose="02020603050405020304" pitchFamily="18" charset="0"/>
              </a:rPr>
              <a:t>I</a:t>
            </a:r>
            <a:r>
              <a:rPr lang="en-US" altLang="en-US" sz="1800" b="1">
                <a:solidFill>
                  <a:srgbClr val="254061"/>
                </a:solidFill>
              </a:rPr>
              <a:t> must be </a:t>
            </a:r>
            <a:r>
              <a:rPr lang="en-US" altLang="en-US" sz="1800" b="1" u="sng">
                <a:solidFill>
                  <a:srgbClr val="254061"/>
                </a:solidFill>
              </a:rPr>
              <a:t>the same</a:t>
            </a:r>
            <a:r>
              <a:rPr lang="en-US" altLang="en-US" sz="1800" b="1">
                <a:solidFill>
                  <a:srgbClr val="254061"/>
                </a:solidFill>
              </a:rPr>
              <a:t> at all points in a simple, single-loop circuit.</a:t>
            </a:r>
          </a:p>
          <a:p>
            <a:pPr eaLnBrk="1" hangingPunct="1"/>
            <a:endParaRPr lang="en-US" altLang="en-US" sz="1800" b="1">
              <a:solidFill>
                <a:srgbClr val="254061"/>
              </a:solidFill>
            </a:endParaRPr>
          </a:p>
          <a:p>
            <a:pPr eaLnBrk="1" hangingPunct="1"/>
            <a:r>
              <a:rPr lang="en-US" altLang="en-US" sz="1800" b="1">
                <a:solidFill>
                  <a:srgbClr val="254061"/>
                </a:solidFill>
              </a:rPr>
              <a:t>Charge can never be created or destroyed.  All the charge that flows through one point in the circuit must flow through the next point also. </a:t>
            </a:r>
          </a:p>
          <a:p>
            <a:pPr eaLnBrk="1" hangingPunct="1"/>
            <a:endParaRPr lang="en-US" altLang="en-US" sz="1800" b="1">
              <a:solidFill>
                <a:srgbClr val="254061"/>
              </a:solidFill>
            </a:endParaRPr>
          </a:p>
        </p:txBody>
      </p:sp>
      <p:pic>
        <p:nvPicPr>
          <p:cNvPr id="48132" name="Picture 3" descr="Screen shot 2013-10-03 at 1.24.49 PM.png">
            <a:extLst>
              <a:ext uri="{FF2B5EF4-FFF2-40B4-BE49-F238E27FC236}">
                <a16:creationId xmlns:a16="http://schemas.microsoft.com/office/drawing/2014/main" id="{1C6C640F-5396-45D3-81C1-AF31AD50D4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5613" y="1219200"/>
            <a:ext cx="2635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2">
            <a:extLst>
              <a:ext uri="{FF2B5EF4-FFF2-40B4-BE49-F238E27FC236}">
                <a16:creationId xmlns:a16="http://schemas.microsoft.com/office/drawing/2014/main" id="{25C9E21C-E90C-4610-A460-7A77F2E8F3CE}"/>
              </a:ext>
            </a:extLst>
          </p:cNvPr>
          <p:cNvSpPr txBox="1">
            <a:spLocks noChangeArrowheads="1"/>
          </p:cNvSpPr>
          <p:nvPr/>
        </p:nvSpPr>
        <p:spPr bwMode="auto">
          <a:xfrm>
            <a:off x="6119813" y="1166813"/>
            <a:ext cx="1012825" cy="4746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chemeClr val="bg1"/>
                </a:solidFill>
              </a:rPr>
              <a:t>       </a:t>
            </a:r>
            <a:r>
              <a:rPr lang="en-US" altLang="en-US" b="1" i="1">
                <a:solidFill>
                  <a:schemeClr val="bg1"/>
                </a:solidFill>
                <a:latin typeface="Times New Roman" panose="02020603050405020304" pitchFamily="18" charset="0"/>
                <a:cs typeface="Times New Roman" panose="02020603050405020304" pitchFamily="18" charset="0"/>
              </a:rPr>
              <a:t> I</a:t>
            </a:r>
          </a:p>
        </p:txBody>
      </p:sp>
      <p:sp>
        <p:nvSpPr>
          <p:cNvPr id="48134" name="TextBox 7">
            <a:extLst>
              <a:ext uri="{FF2B5EF4-FFF2-40B4-BE49-F238E27FC236}">
                <a16:creationId xmlns:a16="http://schemas.microsoft.com/office/drawing/2014/main" id="{859C42AE-DAA0-4D5A-8DD8-80AFA7A754C7}"/>
              </a:ext>
            </a:extLst>
          </p:cNvPr>
          <p:cNvSpPr txBox="1">
            <a:spLocks noChangeArrowheads="1"/>
          </p:cNvSpPr>
          <p:nvPr/>
        </p:nvSpPr>
        <p:spPr bwMode="auto">
          <a:xfrm>
            <a:off x="6626225" y="3656013"/>
            <a:ext cx="1012825" cy="4746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chemeClr val="bg1"/>
                </a:solidFill>
              </a:rPr>
              <a:t>       </a:t>
            </a:r>
            <a:r>
              <a:rPr lang="en-US" altLang="en-US" b="1" i="1">
                <a:solidFill>
                  <a:schemeClr val="bg1"/>
                </a:solidFill>
                <a:latin typeface="Times New Roman" panose="02020603050405020304" pitchFamily="18" charset="0"/>
                <a:cs typeface="Times New Roman" panose="02020603050405020304" pitchFamily="18" charset="0"/>
              </a:rPr>
              <a:t> I</a:t>
            </a:r>
          </a:p>
        </p:txBody>
      </p:sp>
      <p:cxnSp>
        <p:nvCxnSpPr>
          <p:cNvPr id="5" name="Straight Arrow Connector 4">
            <a:extLst>
              <a:ext uri="{FF2B5EF4-FFF2-40B4-BE49-F238E27FC236}">
                <a16:creationId xmlns:a16="http://schemas.microsoft.com/office/drawing/2014/main" id="{93D8BC9B-5EEE-4434-BA11-DB60683C0B77}"/>
              </a:ext>
            </a:extLst>
          </p:cNvPr>
          <p:cNvCxnSpPr/>
          <p:nvPr/>
        </p:nvCxnSpPr>
        <p:spPr>
          <a:xfrm flipH="1" flipV="1">
            <a:off x="6453188" y="3894138"/>
            <a:ext cx="817562" cy="0"/>
          </a:xfrm>
          <a:prstGeom prst="straightConnector1">
            <a:avLst/>
          </a:prstGeom>
          <a:ln w="444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TextBox 6">
            <a:extLst>
              <a:ext uri="{FF2B5EF4-FFF2-40B4-BE49-F238E27FC236}">
                <a16:creationId xmlns:a16="http://schemas.microsoft.com/office/drawing/2014/main" id="{176AF36A-B96E-48F1-97F2-E02A26D83F0F}"/>
              </a:ext>
            </a:extLst>
          </p:cNvPr>
          <p:cNvSpPr txBox="1">
            <a:spLocks noChangeArrowheads="1"/>
          </p:cNvSpPr>
          <p:nvPr/>
        </p:nvSpPr>
        <p:spPr bwMode="auto">
          <a:xfrm>
            <a:off x="427038" y="3692525"/>
            <a:ext cx="41068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rgbClr val="254061"/>
                </a:solidFill>
              </a:rPr>
              <a:t>An </a:t>
            </a:r>
            <a:r>
              <a:rPr lang="en-US" sz="1800" b="1" i="1" dirty="0">
                <a:solidFill>
                  <a:schemeClr val="accent1">
                    <a:lumMod val="75000"/>
                  </a:schemeClr>
                </a:solidFill>
              </a:rPr>
              <a:t>open circuit </a:t>
            </a:r>
            <a:r>
              <a:rPr lang="en-US" sz="1800" b="1" dirty="0">
                <a:solidFill>
                  <a:srgbClr val="254061"/>
                </a:solidFill>
              </a:rPr>
              <a:t>does not have a complete path so no current flows</a:t>
            </a:r>
            <a:r>
              <a:rPr lang="en-US" sz="1800" b="1" i="1" dirty="0">
                <a:solidFill>
                  <a:srgbClr val="254061"/>
                </a:solidFill>
              </a:rPr>
              <a:t>.</a:t>
            </a:r>
            <a:endParaRPr lang="en-US" dirty="0">
              <a:solidFill>
                <a:srgbClr val="800000"/>
              </a:solidFill>
            </a:endParaRPr>
          </a:p>
        </p:txBody>
      </p:sp>
      <p:sp>
        <p:nvSpPr>
          <p:cNvPr id="50179" name="TextBox 6">
            <a:extLst>
              <a:ext uri="{FF2B5EF4-FFF2-40B4-BE49-F238E27FC236}">
                <a16:creationId xmlns:a16="http://schemas.microsoft.com/office/drawing/2014/main" id="{F181056F-D23E-45B2-91CB-713B9E1D6D3E}"/>
              </a:ext>
            </a:extLst>
          </p:cNvPr>
          <p:cNvSpPr txBox="1">
            <a:spLocks noChangeArrowheads="1"/>
          </p:cNvSpPr>
          <p:nvPr/>
        </p:nvSpPr>
        <p:spPr bwMode="auto">
          <a:xfrm>
            <a:off x="5086350" y="3692525"/>
            <a:ext cx="38020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rgbClr val="254061"/>
                </a:solidFill>
              </a:rPr>
              <a:t>A </a:t>
            </a:r>
            <a:r>
              <a:rPr lang="en-US" sz="1800" b="1" i="1" dirty="0">
                <a:solidFill>
                  <a:schemeClr val="accent1">
                    <a:lumMod val="75000"/>
                  </a:schemeClr>
                </a:solidFill>
              </a:rPr>
              <a:t>closed circuit </a:t>
            </a:r>
            <a:r>
              <a:rPr lang="en-US" sz="1800" b="1" dirty="0">
                <a:solidFill>
                  <a:srgbClr val="254061"/>
                </a:solidFill>
              </a:rPr>
              <a:t>has a complete path, allowing current to flow.</a:t>
            </a:r>
            <a:endParaRPr lang="en-US" dirty="0">
              <a:solidFill>
                <a:srgbClr val="800000"/>
              </a:solidFill>
            </a:endParaRPr>
          </a:p>
        </p:txBody>
      </p:sp>
      <p:pic>
        <p:nvPicPr>
          <p:cNvPr id="50180" name="Picture 8" descr="Picture 2">
            <a:extLst>
              <a:ext uri="{FF2B5EF4-FFF2-40B4-BE49-F238E27FC236}">
                <a16:creationId xmlns:a16="http://schemas.microsoft.com/office/drawing/2014/main" id="{A1C2FAD9-DA6B-4C94-B1B7-60A624FEE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384300"/>
            <a:ext cx="833596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85BB63E-CAAA-4F78-8BC5-E5E3C50115DB}"/>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Open and closed circuits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054603-C3F4-4CDD-8CF6-9D303D91BF86}"/>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Common circuit elements</a:t>
            </a:r>
          </a:p>
        </p:txBody>
      </p:sp>
      <p:pic>
        <p:nvPicPr>
          <p:cNvPr id="52227" name="Picture 1" descr="Electrical symbols.png">
            <a:extLst>
              <a:ext uri="{FF2B5EF4-FFF2-40B4-BE49-F238E27FC236}">
                <a16:creationId xmlns:a16="http://schemas.microsoft.com/office/drawing/2014/main" id="{BF623693-1EAD-4A44-B415-431DCD86E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00175"/>
            <a:ext cx="8824912"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1" descr="KnifeBladeSwitch.png">
            <a:extLst>
              <a:ext uri="{FF2B5EF4-FFF2-40B4-BE49-F238E27FC236}">
                <a16:creationId xmlns:a16="http://schemas.microsoft.com/office/drawing/2014/main" id="{B484B7CC-C82B-4259-B6A0-41B1494E97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1531938"/>
            <a:ext cx="450691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DACF244-5294-4972-B633-4E65DC9FB066}"/>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Knife blade switches</a:t>
            </a:r>
          </a:p>
        </p:txBody>
      </p:sp>
      <p:sp>
        <p:nvSpPr>
          <p:cNvPr id="54276" name="TextBox 6">
            <a:extLst>
              <a:ext uri="{FF2B5EF4-FFF2-40B4-BE49-F238E27FC236}">
                <a16:creationId xmlns:a16="http://schemas.microsoft.com/office/drawing/2014/main" id="{6CEC93F0-C99C-4C46-965E-36AEF49FBC66}"/>
              </a:ext>
            </a:extLst>
          </p:cNvPr>
          <p:cNvSpPr txBox="1">
            <a:spLocks noChangeArrowheads="1"/>
          </p:cNvSpPr>
          <p:nvPr/>
        </p:nvSpPr>
        <p:spPr bwMode="auto">
          <a:xfrm>
            <a:off x="587375" y="1217613"/>
            <a:ext cx="37226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A knife blade switch uses a mechanical lever to open/close a circuit connection.</a:t>
            </a:r>
          </a:p>
          <a:p>
            <a:pPr eaLnBrk="1" hangingPunct="1"/>
            <a:endParaRPr lang="en-US" altLang="en-US" sz="1800" b="1">
              <a:solidFill>
                <a:srgbClr val="254061"/>
              </a:solidFill>
            </a:endParaRPr>
          </a:p>
          <a:p>
            <a:pPr eaLnBrk="1" hangingPunct="1"/>
            <a:r>
              <a:rPr lang="en-US" altLang="en-US" sz="1800" b="1">
                <a:solidFill>
                  <a:srgbClr val="254061"/>
                </a:solidFill>
              </a:rPr>
              <a:t>The handle is an insulator, so you won’t get a shock when you touch it!</a:t>
            </a:r>
          </a:p>
          <a:p>
            <a:pPr eaLnBrk="1" hangingPunct="1"/>
            <a:endParaRPr lang="en-US" altLang="en-US" sz="1800" b="1">
              <a:solidFill>
                <a:srgbClr val="254061"/>
              </a:solidFill>
            </a:endParaRPr>
          </a:p>
          <a:p>
            <a:pPr eaLnBrk="1" hangingPunct="1"/>
            <a:r>
              <a:rPr lang="en-US" altLang="en-US" sz="1800" b="1">
                <a:solidFill>
                  <a:srgbClr val="254061"/>
                </a:solidFill>
              </a:rPr>
              <a:t>When attaching a knife blade switch to a circuit, do so with it in the </a:t>
            </a:r>
            <a:r>
              <a:rPr lang="en-US" altLang="en-US" sz="1800" b="1" i="1">
                <a:solidFill>
                  <a:srgbClr val="254061"/>
                </a:solidFill>
              </a:rPr>
              <a:t>open</a:t>
            </a:r>
            <a:r>
              <a:rPr lang="en-US" altLang="en-US" sz="1800" b="1">
                <a:solidFill>
                  <a:srgbClr val="254061"/>
                </a:solidFill>
              </a:rPr>
              <a:t> position.</a:t>
            </a:r>
            <a:endParaRPr lang="en-US" altLang="en-US">
              <a:solidFill>
                <a:srgbClr val="8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5" descr="Picture 3">
            <a:extLst>
              <a:ext uri="{FF2B5EF4-FFF2-40B4-BE49-F238E27FC236}">
                <a16:creationId xmlns:a16="http://schemas.microsoft.com/office/drawing/2014/main" id="{9CCCF914-A5AB-45EB-994B-D75F05C9A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1187450"/>
            <a:ext cx="610235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86683E3-C4F1-45BC-BE44-02CF5B3FBFC4}"/>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What is a short circuit?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TextBox 6">
            <a:extLst>
              <a:ext uri="{FF2B5EF4-FFF2-40B4-BE49-F238E27FC236}">
                <a16:creationId xmlns:a16="http://schemas.microsoft.com/office/drawing/2014/main" id="{D7848FB6-E103-40F4-B7FC-615402E48993}"/>
              </a:ext>
            </a:extLst>
          </p:cNvPr>
          <p:cNvSpPr txBox="1">
            <a:spLocks noChangeArrowheads="1"/>
          </p:cNvSpPr>
          <p:nvPr/>
        </p:nvSpPr>
        <p:spPr bwMode="auto">
          <a:xfrm>
            <a:off x="930275" y="2478088"/>
            <a:ext cx="41497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Power</a:t>
            </a:r>
            <a:r>
              <a:rPr lang="en-US" altLang="en-US" sz="1800" b="1">
                <a:solidFill>
                  <a:srgbClr val="254061"/>
                </a:solidFill>
              </a:rPr>
              <a:t> and </a:t>
            </a:r>
            <a:r>
              <a:rPr lang="en-US" altLang="en-US" sz="1800" b="1">
                <a:solidFill>
                  <a:srgbClr val="0000FF"/>
                </a:solidFill>
              </a:rPr>
              <a:t>ground</a:t>
            </a:r>
            <a:r>
              <a:rPr lang="en-US" altLang="en-US" sz="1800" b="1">
                <a:solidFill>
                  <a:srgbClr val="254061"/>
                </a:solidFill>
              </a:rPr>
              <a:t> are connected from an external source to strips on the edge of the breadboard</a:t>
            </a:r>
            <a:r>
              <a:rPr lang="en-US" altLang="en-US" sz="1800">
                <a:solidFill>
                  <a:srgbClr val="254061"/>
                </a:solidFill>
              </a:rPr>
              <a:t>.</a:t>
            </a:r>
          </a:p>
        </p:txBody>
      </p:sp>
      <p:pic>
        <p:nvPicPr>
          <p:cNvPr id="58371" name="Picture 1" descr="Screen shot 2012-12-12 at 4.31.30 PM.png">
            <a:extLst>
              <a:ext uri="{FF2B5EF4-FFF2-40B4-BE49-F238E27FC236}">
                <a16:creationId xmlns:a16="http://schemas.microsoft.com/office/drawing/2014/main" id="{4F1A8527-7B50-4568-AB29-7EAEB51D0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104775"/>
            <a:ext cx="22447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83658E0-2A03-4B77-BB4E-3C9EB30003E0}"/>
              </a:ext>
            </a:extLst>
          </p:cNvPr>
          <p:cNvSpPr txBox="1">
            <a:spLocks/>
          </p:cNvSpPr>
          <p:nvPr/>
        </p:nvSpPr>
        <p:spPr bwMode="auto">
          <a:xfrm>
            <a:off x="431800" y="100013"/>
            <a:ext cx="6526213"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What is a breadboard?</a:t>
            </a:r>
          </a:p>
        </p:txBody>
      </p:sp>
      <p:sp>
        <p:nvSpPr>
          <p:cNvPr id="58373" name="Content Placeholder 2">
            <a:extLst>
              <a:ext uri="{FF2B5EF4-FFF2-40B4-BE49-F238E27FC236}">
                <a16:creationId xmlns:a16="http://schemas.microsoft.com/office/drawing/2014/main" id="{DE28F9E5-73D5-4C2B-B36D-375EA0D5054B}"/>
              </a:ext>
            </a:extLst>
          </p:cNvPr>
          <p:cNvSpPr txBox="1">
            <a:spLocks/>
          </p:cNvSpPr>
          <p:nvPr/>
        </p:nvSpPr>
        <p:spPr bwMode="auto">
          <a:xfrm>
            <a:off x="598488" y="1223963"/>
            <a:ext cx="52673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A circuit breadboard is a device used for mounting and prototyping electric circuits.</a:t>
            </a:r>
            <a:endParaRPr lang="en-US" altLang="en-US" sz="1800">
              <a:solidFill>
                <a:srgbClr val="254061"/>
              </a:solidFill>
            </a:endParaRPr>
          </a:p>
        </p:txBody>
      </p:sp>
      <p:cxnSp>
        <p:nvCxnSpPr>
          <p:cNvPr id="3" name="Straight Connector 2">
            <a:extLst>
              <a:ext uri="{FF2B5EF4-FFF2-40B4-BE49-F238E27FC236}">
                <a16:creationId xmlns:a16="http://schemas.microsoft.com/office/drawing/2014/main" id="{E7807283-4240-4AAA-8CB5-78254AF73FCA}"/>
              </a:ext>
            </a:extLst>
          </p:cNvPr>
          <p:cNvCxnSpPr>
            <a:cxnSpLocks noChangeShapeType="1"/>
          </p:cNvCxnSpPr>
          <p:nvPr/>
        </p:nvCxnSpPr>
        <p:spPr bwMode="auto">
          <a:xfrm>
            <a:off x="7315200" y="1008063"/>
            <a:ext cx="0" cy="3211512"/>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88F68DDC-8F05-4CE7-89A4-97F0E4F2C6E4}"/>
              </a:ext>
            </a:extLst>
          </p:cNvPr>
          <p:cNvCxnSpPr>
            <a:cxnSpLocks noChangeShapeType="1"/>
          </p:cNvCxnSpPr>
          <p:nvPr/>
        </p:nvCxnSpPr>
        <p:spPr bwMode="auto">
          <a:xfrm>
            <a:off x="8359775" y="1008063"/>
            <a:ext cx="0" cy="3211512"/>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B8F55278-2B07-4EAD-800A-B5A1F7C00491}"/>
              </a:ext>
            </a:extLst>
          </p:cNvPr>
          <p:cNvCxnSpPr>
            <a:cxnSpLocks noChangeShapeType="1"/>
          </p:cNvCxnSpPr>
          <p:nvPr/>
        </p:nvCxnSpPr>
        <p:spPr bwMode="auto">
          <a:xfrm>
            <a:off x="7435850" y="1008063"/>
            <a:ext cx="0" cy="3211512"/>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8475F515-81F3-4998-9C9E-F608D353940E}"/>
              </a:ext>
            </a:extLst>
          </p:cNvPr>
          <p:cNvCxnSpPr>
            <a:cxnSpLocks noChangeShapeType="1"/>
          </p:cNvCxnSpPr>
          <p:nvPr/>
        </p:nvCxnSpPr>
        <p:spPr bwMode="auto">
          <a:xfrm>
            <a:off x="8470900" y="1008063"/>
            <a:ext cx="0" cy="3211512"/>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3FF14-ACDC-49FD-87BB-99E16B3014BC}"/>
              </a:ext>
            </a:extLst>
          </p:cNvPr>
          <p:cNvSpPr txBox="1">
            <a:spLocks/>
          </p:cNvSpPr>
          <p:nvPr/>
        </p:nvSpPr>
        <p:spPr bwMode="auto">
          <a:xfrm>
            <a:off x="330200" y="82550"/>
            <a:ext cx="4546600" cy="841375"/>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defRPr/>
            </a:pPr>
            <a:r>
              <a:rPr lang="en-US" sz="4400" dirty="0">
                <a:solidFill>
                  <a:schemeClr val="accent1">
                    <a:lumMod val="50000"/>
                  </a:schemeClr>
                </a:solidFill>
                <a:latin typeface="Arial"/>
                <a:ea typeface="+mj-ea"/>
                <a:cs typeface="+mj-cs"/>
              </a:rPr>
              <a:t>Breadboards</a:t>
            </a:r>
          </a:p>
        </p:txBody>
      </p:sp>
      <p:pic>
        <p:nvPicPr>
          <p:cNvPr id="90115" name="Picture 1" descr="Understanding a Breadboard.png">
            <a:extLst>
              <a:ext uri="{FF2B5EF4-FFF2-40B4-BE49-F238E27FC236}">
                <a16:creationId xmlns:a16="http://schemas.microsoft.com/office/drawing/2014/main" id="{3246D86D-B34C-406D-9FBA-D5752BF7BB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7638" y="142875"/>
            <a:ext cx="3776662"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6">
            <a:extLst>
              <a:ext uri="{FF2B5EF4-FFF2-40B4-BE49-F238E27FC236}">
                <a16:creationId xmlns:a16="http://schemas.microsoft.com/office/drawing/2014/main" id="{03CC2D29-EE7E-4F3C-82AB-9F215BD449C5}"/>
              </a:ext>
            </a:extLst>
          </p:cNvPr>
          <p:cNvSpPr txBox="1">
            <a:spLocks noChangeArrowheads="1"/>
          </p:cNvSpPr>
          <p:nvPr/>
        </p:nvSpPr>
        <p:spPr bwMode="auto">
          <a:xfrm>
            <a:off x="436563" y="1455738"/>
            <a:ext cx="489743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buFont typeface="Arial"/>
              <a:buChar char="•"/>
              <a:defRPr/>
            </a:pPr>
            <a:r>
              <a:rPr lang="en-US" sz="1800" b="1" dirty="0">
                <a:solidFill>
                  <a:schemeClr val="accent1">
                    <a:lumMod val="50000"/>
                  </a:schemeClr>
                </a:solidFill>
              </a:rPr>
              <a:t>All the holes along the vertical power bus strip are connected to each other.</a:t>
            </a:r>
          </a:p>
          <a:p>
            <a:pPr eaLnBrk="1" hangingPunct="1">
              <a:defRPr/>
            </a:pPr>
            <a:endParaRPr lang="en-US" sz="1800" b="1" dirty="0">
              <a:solidFill>
                <a:schemeClr val="accent1">
                  <a:lumMod val="50000"/>
                </a:schemeClr>
              </a:solidFill>
            </a:endParaRPr>
          </a:p>
          <a:p>
            <a:pPr marL="285750" indent="-285750" eaLnBrk="1" hangingPunct="1">
              <a:buFont typeface="Arial"/>
              <a:buChar char="•"/>
              <a:defRPr/>
            </a:pPr>
            <a:r>
              <a:rPr lang="en-US" sz="1800" b="1" dirty="0">
                <a:solidFill>
                  <a:schemeClr val="accent1">
                    <a:lumMod val="50000"/>
                  </a:schemeClr>
                </a:solidFill>
              </a:rPr>
              <a:t>All holes along the horizontal terminal strips are connected to each other.</a:t>
            </a:r>
          </a:p>
          <a:p>
            <a:pPr marL="285750" indent="-285750" eaLnBrk="1" hangingPunct="1">
              <a:buFont typeface="Arial"/>
              <a:buChar char="•"/>
              <a:defRPr/>
            </a:pPr>
            <a:endParaRPr lang="en-US" sz="1800" b="1" dirty="0">
              <a:solidFill>
                <a:schemeClr val="accent1">
                  <a:lumMod val="50000"/>
                </a:schemeClr>
              </a:solidFill>
            </a:endParaRPr>
          </a:p>
          <a:p>
            <a:pPr marL="285750" indent="-285750" eaLnBrk="1" hangingPunct="1">
              <a:buFont typeface="Arial"/>
              <a:buChar char="•"/>
              <a:defRPr/>
            </a:pPr>
            <a:r>
              <a:rPr lang="en-US" sz="1800" b="1" dirty="0">
                <a:solidFill>
                  <a:schemeClr val="accent1">
                    <a:lumMod val="50000"/>
                  </a:schemeClr>
                </a:solidFill>
              </a:rPr>
              <a:t>Adjacent terminal strips do not connect across the center.</a:t>
            </a:r>
            <a:endParaRPr lang="en-US" dirty="0">
              <a:solidFill>
                <a:srgbClr val="25406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2B5A-BB1A-47D8-BCD2-47D097C73B78}"/>
              </a:ext>
            </a:extLst>
          </p:cNvPr>
          <p:cNvSpPr>
            <a:spLocks noGrp="1"/>
          </p:cNvSpPr>
          <p:nvPr>
            <p:ph type="ctrTitle"/>
          </p:nvPr>
        </p:nvSpPr>
        <p:spPr>
          <a:xfrm>
            <a:off x="431800" y="100013"/>
            <a:ext cx="4005263" cy="1250950"/>
          </a:xfrm>
          <a:effectLst>
            <a:outerShdw blurRad="50800" dist="38100" dir="2700000" rotWithShape="0">
              <a:srgbClr val="000000">
                <a:alpha val="42999"/>
              </a:srgbClr>
            </a:outerShdw>
          </a:effectLst>
        </p:spPr>
        <p:txBody>
          <a:bodyPr anchor="t"/>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Objectives</a:t>
            </a:r>
          </a:p>
        </p:txBody>
      </p:sp>
      <p:sp>
        <p:nvSpPr>
          <p:cNvPr id="17410" name="Content Placeholder 2">
            <a:extLst>
              <a:ext uri="{FF2B5EF4-FFF2-40B4-BE49-F238E27FC236}">
                <a16:creationId xmlns:a16="http://schemas.microsoft.com/office/drawing/2014/main" id="{ECE177CF-72EF-4F81-8E0C-9B01F8B7F293}"/>
              </a:ext>
            </a:extLst>
          </p:cNvPr>
          <p:cNvSpPr txBox="1">
            <a:spLocks/>
          </p:cNvSpPr>
          <p:nvPr/>
        </p:nvSpPr>
        <p:spPr bwMode="auto">
          <a:xfrm>
            <a:off x="611188" y="1222375"/>
            <a:ext cx="53292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200"/>
              </a:spcAft>
              <a:buFont typeface="Arial" panose="020B0604020202020204" pitchFamily="34" charset="0"/>
              <a:buChar char="•"/>
            </a:pPr>
            <a:r>
              <a:rPr lang="en-US" altLang="en-US" sz="2000" b="1">
                <a:solidFill>
                  <a:srgbClr val="254061"/>
                </a:solidFill>
              </a:rPr>
              <a:t>Define electric current.</a:t>
            </a:r>
          </a:p>
          <a:p>
            <a:pPr eaLnBrk="1" hangingPunct="1">
              <a:spcBef>
                <a:spcPct val="20000"/>
              </a:spcBef>
              <a:spcAft>
                <a:spcPts val="1200"/>
              </a:spcAft>
              <a:buFont typeface="Arial" panose="020B0604020202020204" pitchFamily="34" charset="0"/>
              <a:buChar char="•"/>
            </a:pPr>
            <a:r>
              <a:rPr lang="en-US" altLang="en-US" sz="2000" b="1">
                <a:solidFill>
                  <a:srgbClr val="254061"/>
                </a:solidFill>
              </a:rPr>
              <a:t>Identify the electric symbols for basic circuit elements.</a:t>
            </a:r>
          </a:p>
          <a:p>
            <a:pPr eaLnBrk="1" hangingPunct="1">
              <a:spcBef>
                <a:spcPct val="20000"/>
              </a:spcBef>
              <a:spcAft>
                <a:spcPts val="1200"/>
              </a:spcAft>
              <a:buFont typeface="Arial" panose="020B0604020202020204" pitchFamily="34" charset="0"/>
              <a:buChar char="•"/>
            </a:pPr>
            <a:r>
              <a:rPr lang="en-US" altLang="en-US" sz="2000" b="1">
                <a:solidFill>
                  <a:srgbClr val="254061"/>
                </a:solidFill>
              </a:rPr>
              <a:t>Use a multimeter to test continuity.</a:t>
            </a:r>
          </a:p>
          <a:p>
            <a:pPr eaLnBrk="1" hangingPunct="1">
              <a:spcBef>
                <a:spcPct val="20000"/>
              </a:spcBef>
              <a:spcAft>
                <a:spcPts val="1200"/>
              </a:spcAft>
              <a:buFont typeface="Arial" panose="020B0604020202020204" pitchFamily="34" charset="0"/>
              <a:buChar char="•"/>
            </a:pPr>
            <a:r>
              <a:rPr lang="en-US" altLang="en-US" sz="2000" b="1">
                <a:solidFill>
                  <a:srgbClr val="254061"/>
                </a:solidFill>
              </a:rPr>
              <a:t>Identify and construct open, closed, and short circuits.</a:t>
            </a:r>
          </a:p>
          <a:p>
            <a:pPr eaLnBrk="1" hangingPunct="1">
              <a:spcBef>
                <a:spcPct val="20000"/>
              </a:spcBef>
              <a:spcAft>
                <a:spcPts val="1200"/>
              </a:spcAft>
              <a:buFont typeface="Arial" panose="020B0604020202020204" pitchFamily="34" charset="0"/>
              <a:buChar char="•"/>
            </a:pPr>
            <a:endParaRPr lang="en-US" altLang="en-US" sz="2000" b="1">
              <a:solidFill>
                <a:srgbClr val="25406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a:extLst>
              <a:ext uri="{FF2B5EF4-FFF2-40B4-BE49-F238E27FC236}">
                <a16:creationId xmlns:a16="http://schemas.microsoft.com/office/drawing/2014/main" id="{65AAD37E-6422-45E9-A2C7-547375458C53}"/>
              </a:ext>
            </a:extLst>
          </p:cNvPr>
          <p:cNvSpPr txBox="1">
            <a:spLocks/>
          </p:cNvSpPr>
          <p:nvPr/>
        </p:nvSpPr>
        <p:spPr bwMode="auto">
          <a:xfrm>
            <a:off x="577850" y="1250950"/>
            <a:ext cx="4427538"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ts val="1200"/>
              </a:spcAft>
              <a:buFont typeface="Arial" panose="020B0604020202020204" pitchFamily="34" charset="0"/>
              <a:buChar char="•"/>
            </a:pPr>
            <a:r>
              <a:rPr lang="en-US" altLang="en-US" sz="1800" b="1">
                <a:solidFill>
                  <a:srgbClr val="254061"/>
                </a:solidFill>
              </a:rPr>
              <a:t>electric current</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ampere (A)</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electric circuit</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open circuit</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closed circuit</a:t>
            </a:r>
          </a:p>
          <a:p>
            <a:pPr eaLnBrk="1" hangingPunct="1">
              <a:spcBef>
                <a:spcPct val="20000"/>
              </a:spcBef>
              <a:spcAft>
                <a:spcPts val="1200"/>
              </a:spcAft>
              <a:buFont typeface="Arial" panose="020B0604020202020204" pitchFamily="34" charset="0"/>
              <a:buChar char="•"/>
            </a:pPr>
            <a:r>
              <a:rPr lang="en-US" altLang="en-US" sz="1800" b="1">
                <a:solidFill>
                  <a:srgbClr val="254061"/>
                </a:solidFill>
              </a:rPr>
              <a:t>short circuit</a:t>
            </a:r>
          </a:p>
        </p:txBody>
      </p:sp>
      <p:sp>
        <p:nvSpPr>
          <p:cNvPr id="5" name="Title 1">
            <a:extLst>
              <a:ext uri="{FF2B5EF4-FFF2-40B4-BE49-F238E27FC236}">
                <a16:creationId xmlns:a16="http://schemas.microsoft.com/office/drawing/2014/main" id="{564B281D-541B-4021-94B2-E5EAA1749421}"/>
              </a:ext>
            </a:extLst>
          </p:cNvPr>
          <p:cNvSpPr txBox="1">
            <a:spLocks/>
          </p:cNvSpPr>
          <p:nvPr/>
        </p:nvSpPr>
        <p:spPr bwMode="auto">
          <a:xfrm>
            <a:off x="431800" y="100013"/>
            <a:ext cx="4005263"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Physics terms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B9CD4930-8014-4D4E-9F43-75D66B58578B}"/>
              </a:ext>
            </a:extLst>
          </p:cNvPr>
          <p:cNvSpPr txBox="1">
            <a:spLocks noChangeArrowheads="1"/>
          </p:cNvSpPr>
          <p:nvPr/>
        </p:nvSpPr>
        <p:spPr bwMode="auto">
          <a:xfrm>
            <a:off x="592138" y="1219200"/>
            <a:ext cx="36988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accent1">
                    <a:lumMod val="50000"/>
                  </a:schemeClr>
                </a:solidFill>
              </a:rPr>
              <a:t>Legend has it that Benjamin Franklin flew his metal key on his kite in a lightning storm.</a:t>
            </a:r>
          </a:p>
          <a:p>
            <a:pPr eaLnBrk="1" hangingPunct="1">
              <a:defRPr/>
            </a:pPr>
            <a:endParaRPr lang="en-US" sz="1800" b="1" dirty="0">
              <a:solidFill>
                <a:schemeClr val="accent1">
                  <a:lumMod val="50000"/>
                </a:schemeClr>
              </a:solidFill>
            </a:endParaRPr>
          </a:p>
          <a:p>
            <a:pPr eaLnBrk="1" hangingPunct="1">
              <a:defRPr/>
            </a:pPr>
            <a:r>
              <a:rPr lang="en-US" sz="1800" b="1" dirty="0">
                <a:solidFill>
                  <a:schemeClr val="accent1">
                    <a:lumMod val="50000"/>
                  </a:schemeClr>
                </a:solidFill>
              </a:rPr>
              <a:t>Do you think the story is true?  Why or why not?</a:t>
            </a:r>
          </a:p>
        </p:txBody>
      </p:sp>
      <p:sp>
        <p:nvSpPr>
          <p:cNvPr id="6" name="Title 1">
            <a:extLst>
              <a:ext uri="{FF2B5EF4-FFF2-40B4-BE49-F238E27FC236}">
                <a16:creationId xmlns:a16="http://schemas.microsoft.com/office/drawing/2014/main" id="{C966E58E-7F66-42C8-BFBF-B54060ACB86E}"/>
              </a:ext>
            </a:extLst>
          </p:cNvPr>
          <p:cNvSpPr txBox="1">
            <a:spLocks/>
          </p:cNvSpPr>
          <p:nvPr/>
        </p:nvSpPr>
        <p:spPr bwMode="auto">
          <a:xfrm>
            <a:off x="431800" y="100013"/>
            <a:ext cx="6305550"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Ben Franklin and his kite</a:t>
            </a:r>
          </a:p>
        </p:txBody>
      </p:sp>
      <p:pic>
        <p:nvPicPr>
          <p:cNvPr id="31748" name="Picture 1" descr="Benjamin Franklin.png">
            <a:extLst>
              <a:ext uri="{FF2B5EF4-FFF2-40B4-BE49-F238E27FC236}">
                <a16:creationId xmlns:a16="http://schemas.microsoft.com/office/drawing/2014/main" id="{D99CBD0E-E768-4B2A-8469-041934245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1825" y="868363"/>
            <a:ext cx="32924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3794" name="TextBox 6">
            <a:extLst>
              <a:ext uri="{FF2B5EF4-FFF2-40B4-BE49-F238E27FC236}">
                <a16:creationId xmlns:a16="http://schemas.microsoft.com/office/drawing/2014/main" id="{5381923D-41C3-4A0F-8B1F-7777963C8068}"/>
              </a:ext>
            </a:extLst>
          </p:cNvPr>
          <p:cNvSpPr txBox="1">
            <a:spLocks noChangeArrowheads="1"/>
          </p:cNvSpPr>
          <p:nvPr/>
        </p:nvSpPr>
        <p:spPr bwMode="auto">
          <a:xfrm>
            <a:off x="592138" y="1219200"/>
            <a:ext cx="403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Electricity is the flow of electric charges, typically through wires, conductors, and electrical devices.</a:t>
            </a:r>
          </a:p>
          <a:p>
            <a:pPr eaLnBrk="1" hangingPunct="1"/>
            <a:endParaRPr lang="en-US" altLang="en-US" sz="1800" b="1">
              <a:solidFill>
                <a:srgbClr val="254061"/>
              </a:solidFill>
            </a:endParaRPr>
          </a:p>
          <a:p>
            <a:pPr eaLnBrk="1" hangingPunct="1"/>
            <a:r>
              <a:rPr lang="en-US" altLang="en-US" sz="1800" b="1">
                <a:solidFill>
                  <a:srgbClr val="254061"/>
                </a:solidFill>
              </a:rPr>
              <a:t>Sometimes we can see the effects of electricity in nature.</a:t>
            </a:r>
            <a:endParaRPr lang="en-US" altLang="en-US">
              <a:solidFill>
                <a:srgbClr val="800000"/>
              </a:solidFill>
            </a:endParaRPr>
          </a:p>
        </p:txBody>
      </p:sp>
      <p:pic>
        <p:nvPicPr>
          <p:cNvPr id="33795" name="Picture 1" descr="LightningSmall.jpg">
            <a:extLst>
              <a:ext uri="{FF2B5EF4-FFF2-40B4-BE49-F238E27FC236}">
                <a16:creationId xmlns:a16="http://schemas.microsoft.com/office/drawing/2014/main" id="{0D66BB8F-0F45-4E1E-BFEF-F57A56E3F7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8563" y="947738"/>
            <a:ext cx="39846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DC910FB-120B-470C-A94B-5D21587BCF7E}"/>
              </a:ext>
            </a:extLst>
          </p:cNvPr>
          <p:cNvSpPr txBox="1">
            <a:spLocks/>
          </p:cNvSpPr>
          <p:nvPr/>
        </p:nvSpPr>
        <p:spPr bwMode="auto">
          <a:xfrm>
            <a:off x="431800" y="100013"/>
            <a:ext cx="6305550"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What is electricity?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Electricity all around us.png">
            <a:extLst>
              <a:ext uri="{FF2B5EF4-FFF2-40B4-BE49-F238E27FC236}">
                <a16:creationId xmlns:a16="http://schemas.microsoft.com/office/drawing/2014/main" id="{0205FA67-89B7-46A7-B8AC-AEE0FAF2AF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068388"/>
            <a:ext cx="3943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7867B04-1AD2-4013-AEFB-F8D19FFA49F5}"/>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How do we use electricity?</a:t>
            </a:r>
          </a:p>
        </p:txBody>
      </p:sp>
      <p:sp>
        <p:nvSpPr>
          <p:cNvPr id="35844" name="TextBox 6">
            <a:extLst>
              <a:ext uri="{FF2B5EF4-FFF2-40B4-BE49-F238E27FC236}">
                <a16:creationId xmlns:a16="http://schemas.microsoft.com/office/drawing/2014/main" id="{F2EFCAE7-CA23-4198-947E-44B6451AF317}"/>
              </a:ext>
            </a:extLst>
          </p:cNvPr>
          <p:cNvSpPr txBox="1">
            <a:spLocks noChangeArrowheads="1"/>
          </p:cNvSpPr>
          <p:nvPr/>
        </p:nvSpPr>
        <p:spPr bwMode="auto">
          <a:xfrm>
            <a:off x="592138" y="1219200"/>
            <a:ext cx="3698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Many household appliances and personal devices use electricity.</a:t>
            </a:r>
          </a:p>
          <a:p>
            <a:pPr eaLnBrk="1" hangingPunct="1"/>
            <a:endParaRPr lang="en-US" altLang="en-US" sz="1800" b="1">
              <a:solidFill>
                <a:srgbClr val="254061"/>
              </a:solidFill>
            </a:endParaRPr>
          </a:p>
          <a:p>
            <a:pPr eaLnBrk="1" hangingPunct="1"/>
            <a:r>
              <a:rPr lang="en-US" altLang="en-US" sz="1800" b="1">
                <a:solidFill>
                  <a:srgbClr val="254061"/>
                </a:solidFill>
              </a:rPr>
              <a:t>The room you are in right now is probably full of devices that use electricity.</a:t>
            </a:r>
            <a:endParaRPr lang="en-US" altLang="en-US" sz="1800">
              <a:solidFill>
                <a:srgbClr val="8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153A4F-CF5A-4CAC-A30F-4198809C947F}"/>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What is electric current?</a:t>
            </a:r>
          </a:p>
        </p:txBody>
      </p:sp>
      <p:sp>
        <p:nvSpPr>
          <p:cNvPr id="37891" name="TextBox 6">
            <a:extLst>
              <a:ext uri="{FF2B5EF4-FFF2-40B4-BE49-F238E27FC236}">
                <a16:creationId xmlns:a16="http://schemas.microsoft.com/office/drawing/2014/main" id="{83A00D82-FB20-4BD6-8C64-2C5A99429F54}"/>
              </a:ext>
            </a:extLst>
          </p:cNvPr>
          <p:cNvSpPr txBox="1">
            <a:spLocks noChangeArrowheads="1"/>
          </p:cNvSpPr>
          <p:nvPr/>
        </p:nvSpPr>
        <p:spPr bwMode="auto">
          <a:xfrm>
            <a:off x="561975" y="2549525"/>
            <a:ext cx="29924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Current is measured in amperes (A), also called amps.</a:t>
            </a:r>
            <a:endParaRPr lang="en-US" altLang="en-US">
              <a:solidFill>
                <a:srgbClr val="800000"/>
              </a:solidFill>
            </a:endParaRPr>
          </a:p>
        </p:txBody>
      </p:sp>
      <p:pic>
        <p:nvPicPr>
          <p:cNvPr id="37892" name="Picture 3" descr="Screen shot 2013-02-09 at 9.45.14 AM.png">
            <a:extLst>
              <a:ext uri="{FF2B5EF4-FFF2-40B4-BE49-F238E27FC236}">
                <a16:creationId xmlns:a16="http://schemas.microsoft.com/office/drawing/2014/main" id="{29279391-0DA9-4DBA-8F9A-77B533ECCA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1270000"/>
            <a:ext cx="5059363"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a:extLst>
              <a:ext uri="{FF2B5EF4-FFF2-40B4-BE49-F238E27FC236}">
                <a16:creationId xmlns:a16="http://schemas.microsoft.com/office/drawing/2014/main" id="{0D62C823-B010-4912-9F36-B58EEBACFC9E}"/>
              </a:ext>
            </a:extLst>
          </p:cNvPr>
          <p:cNvSpPr txBox="1">
            <a:spLocks noChangeArrowheads="1"/>
          </p:cNvSpPr>
          <p:nvPr/>
        </p:nvSpPr>
        <p:spPr bwMode="auto">
          <a:xfrm>
            <a:off x="592138" y="1219200"/>
            <a:ext cx="3414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Electric current is the flow of charged particles, usually through wires and circuits.</a:t>
            </a:r>
          </a:p>
          <a:p>
            <a:pPr eaLnBrk="1" hangingPunct="1"/>
            <a:endParaRPr lang="en-US" altLang="en-US" sz="1800" b="1">
              <a:solidFill>
                <a:srgbClr val="254061"/>
              </a:solidFill>
            </a:endParaRPr>
          </a:p>
        </p:txBody>
      </p:sp>
      <p:sp>
        <p:nvSpPr>
          <p:cNvPr id="37894" name="TextBox 6">
            <a:extLst>
              <a:ext uri="{FF2B5EF4-FFF2-40B4-BE49-F238E27FC236}">
                <a16:creationId xmlns:a16="http://schemas.microsoft.com/office/drawing/2014/main" id="{A3E129F3-8151-47BA-819B-8AF62AFC41C5}"/>
              </a:ext>
            </a:extLst>
          </p:cNvPr>
          <p:cNvSpPr txBox="1">
            <a:spLocks noChangeArrowheads="1"/>
          </p:cNvSpPr>
          <p:nvPr/>
        </p:nvSpPr>
        <p:spPr bwMode="auto">
          <a:xfrm>
            <a:off x="4486275" y="4706938"/>
            <a:ext cx="350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chemeClr val="bg1"/>
                </a:solidFill>
              </a:rPr>
              <a:t>Animated illustration, page 472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4F01E5-4F02-4896-99F6-D9176A997AB6}"/>
              </a:ext>
            </a:extLst>
          </p:cNvPr>
          <p:cNvSpPr txBox="1">
            <a:spLocks/>
          </p:cNvSpPr>
          <p:nvPr/>
        </p:nvSpPr>
        <p:spPr bwMode="auto">
          <a:xfrm>
            <a:off x="431800" y="100013"/>
            <a:ext cx="7061200" cy="15684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How do we measure electric current?</a:t>
            </a:r>
          </a:p>
        </p:txBody>
      </p:sp>
      <p:pic>
        <p:nvPicPr>
          <p:cNvPr id="39939" name="Picture 2" descr="Digital Multimeter.png">
            <a:extLst>
              <a:ext uri="{FF2B5EF4-FFF2-40B4-BE49-F238E27FC236}">
                <a16:creationId xmlns:a16="http://schemas.microsoft.com/office/drawing/2014/main" id="{03405C39-CDA8-4895-8FA2-47CDE6EAB3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1003300"/>
            <a:ext cx="22987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974E1B0-F33E-4087-A746-736D031A5EE7}"/>
              </a:ext>
            </a:extLst>
          </p:cNvPr>
          <p:cNvSpPr txBox="1">
            <a:spLocks noChangeArrowheads="1"/>
          </p:cNvSpPr>
          <p:nvPr/>
        </p:nvSpPr>
        <p:spPr bwMode="auto">
          <a:xfrm>
            <a:off x="592138" y="1809750"/>
            <a:ext cx="55245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rgbClr val="254061"/>
                </a:solidFill>
              </a:rPr>
              <a:t>Electric current is measured using an </a:t>
            </a:r>
            <a:r>
              <a:rPr lang="en-US" sz="1800" b="1" i="1" dirty="0">
                <a:solidFill>
                  <a:schemeClr val="accent1">
                    <a:lumMod val="75000"/>
                  </a:schemeClr>
                </a:solidFill>
              </a:rPr>
              <a:t>ammeter </a:t>
            </a:r>
            <a:r>
              <a:rPr lang="en-US" sz="1800" b="1" dirty="0">
                <a:solidFill>
                  <a:srgbClr val="254061"/>
                </a:solidFill>
              </a:rPr>
              <a:t>or, more commonly, a </a:t>
            </a:r>
            <a:r>
              <a:rPr lang="en-US" sz="1800" b="1" i="1" dirty="0">
                <a:solidFill>
                  <a:schemeClr val="accent1">
                    <a:lumMod val="75000"/>
                  </a:schemeClr>
                </a:solidFill>
              </a:rPr>
              <a:t>digital multimeter</a:t>
            </a:r>
            <a:r>
              <a:rPr lang="en-US" sz="1800" b="1" dirty="0">
                <a:solidFill>
                  <a:srgbClr val="254061"/>
                </a:solidFill>
              </a:rPr>
              <a:t>.</a:t>
            </a:r>
            <a:endParaRPr lang="en-US" sz="1800" dirty="0">
              <a:solidFill>
                <a:srgbClr val="800000"/>
              </a:solidFill>
            </a:endParaRPr>
          </a:p>
          <a:p>
            <a:pPr eaLnBrk="1" hangingPunct="1">
              <a:defRPr/>
            </a:pPr>
            <a:endParaRPr lang="en-US" sz="1800" b="1" dirty="0">
              <a:solidFill>
                <a:srgbClr val="254061"/>
              </a:solidFill>
            </a:endParaRPr>
          </a:p>
        </p:txBody>
      </p:sp>
      <p:sp>
        <p:nvSpPr>
          <p:cNvPr id="39941" name="TextBox 9">
            <a:extLst>
              <a:ext uri="{FF2B5EF4-FFF2-40B4-BE49-F238E27FC236}">
                <a16:creationId xmlns:a16="http://schemas.microsoft.com/office/drawing/2014/main" id="{449F1ABB-0FE1-45CE-978E-EBC07E7F1D29}"/>
              </a:ext>
            </a:extLst>
          </p:cNvPr>
          <p:cNvSpPr txBox="1">
            <a:spLocks noChangeArrowheads="1"/>
          </p:cNvSpPr>
          <p:nvPr/>
        </p:nvSpPr>
        <p:spPr bwMode="auto">
          <a:xfrm>
            <a:off x="604838" y="2841625"/>
            <a:ext cx="5294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In order to properly measure current, all the current must flow into the meter and back out again, into the circuit being tested.</a:t>
            </a:r>
            <a:endParaRPr lang="en-US" altLang="en-US" sz="1800">
              <a:solidFill>
                <a:srgbClr val="800000"/>
              </a:solidFill>
            </a:endParaRPr>
          </a:p>
          <a:p>
            <a:pPr eaLnBrk="1" hangingPunct="1"/>
            <a:endParaRPr lang="en-US" altLang="en-US" sz="1800" b="1">
              <a:solidFill>
                <a:srgbClr val="25406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CBE0C486-D778-4C4F-88B6-89D5FCA4C653}"/>
              </a:ext>
            </a:extLst>
          </p:cNvPr>
          <p:cNvSpPr txBox="1">
            <a:spLocks noChangeArrowheads="1"/>
          </p:cNvSpPr>
          <p:nvPr/>
        </p:nvSpPr>
        <p:spPr bwMode="auto">
          <a:xfrm>
            <a:off x="5535613" y="4008438"/>
            <a:ext cx="334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In this circuit,</a:t>
            </a:r>
            <a:r>
              <a:rPr lang="en-US" altLang="en-US" sz="1800" b="1" i="1">
                <a:solidFill>
                  <a:srgbClr val="254061"/>
                </a:solidFill>
              </a:rPr>
              <a:t> </a:t>
            </a:r>
            <a:r>
              <a:rPr lang="en-US" altLang="en-US" sz="1800" b="1" i="1">
                <a:solidFill>
                  <a:srgbClr val="254061"/>
                </a:solidFill>
                <a:latin typeface="Times New Roman" panose="02020603050405020304" pitchFamily="18" charset="0"/>
                <a:cs typeface="Times New Roman" panose="02020603050405020304" pitchFamily="18" charset="0"/>
              </a:rPr>
              <a:t>I </a:t>
            </a:r>
            <a:r>
              <a:rPr lang="en-US" altLang="en-US" sz="1800" b="1">
                <a:solidFill>
                  <a:srgbClr val="254061"/>
                </a:solidFill>
              </a:rPr>
              <a:t>= 0.3 amps. </a:t>
            </a:r>
            <a:endParaRPr lang="en-US" altLang="en-US" sz="1800" b="1">
              <a:solidFill>
                <a:srgbClr val="800000"/>
              </a:solidFill>
            </a:endParaRPr>
          </a:p>
        </p:txBody>
      </p:sp>
      <p:sp>
        <p:nvSpPr>
          <p:cNvPr id="6" name="Title 1">
            <a:extLst>
              <a:ext uri="{FF2B5EF4-FFF2-40B4-BE49-F238E27FC236}">
                <a16:creationId xmlns:a16="http://schemas.microsoft.com/office/drawing/2014/main" id="{CB836ED2-2075-4D33-A64B-F69968FA44AF}"/>
              </a:ext>
            </a:extLst>
          </p:cNvPr>
          <p:cNvSpPr txBox="1">
            <a:spLocks/>
          </p:cNvSpPr>
          <p:nvPr/>
        </p:nvSpPr>
        <p:spPr bwMode="auto">
          <a:xfrm>
            <a:off x="431800" y="100013"/>
            <a:ext cx="8289925" cy="125095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eaLnBrk="1" hangingPunct="1">
              <a:defRPr/>
            </a:pPr>
            <a:r>
              <a:rPr lang="en-US" dirty="0">
                <a:solidFill>
                  <a:schemeClr val="accent1">
                    <a:lumMod val="50000"/>
                  </a:schemeClr>
                </a:solidFill>
                <a:latin typeface="Arial" charset="0"/>
                <a:ea typeface="ＭＳ Ｐゴシック" charset="0"/>
                <a:cs typeface="ＭＳ Ｐゴシック" charset="0"/>
              </a:rPr>
              <a:t>What is an electric circuit?</a:t>
            </a:r>
          </a:p>
        </p:txBody>
      </p:sp>
      <p:sp>
        <p:nvSpPr>
          <p:cNvPr id="41988" name="TextBox 7">
            <a:extLst>
              <a:ext uri="{FF2B5EF4-FFF2-40B4-BE49-F238E27FC236}">
                <a16:creationId xmlns:a16="http://schemas.microsoft.com/office/drawing/2014/main" id="{A92C0EEE-F0E5-450D-8BD7-71E4FE380F86}"/>
              </a:ext>
            </a:extLst>
          </p:cNvPr>
          <p:cNvSpPr txBox="1">
            <a:spLocks noChangeArrowheads="1"/>
          </p:cNvSpPr>
          <p:nvPr/>
        </p:nvSpPr>
        <p:spPr bwMode="auto">
          <a:xfrm>
            <a:off x="604838" y="1809750"/>
            <a:ext cx="46339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254061"/>
                </a:solidFill>
              </a:rPr>
              <a:t>An electric circuit is a conducting path through which electric current can flow.</a:t>
            </a:r>
          </a:p>
          <a:p>
            <a:pPr eaLnBrk="1" hangingPunct="1"/>
            <a:endParaRPr lang="en-US" altLang="en-US" sz="1800" b="1">
              <a:solidFill>
                <a:srgbClr val="254061"/>
              </a:solidFill>
            </a:endParaRPr>
          </a:p>
          <a:p>
            <a:pPr eaLnBrk="1" hangingPunct="1"/>
            <a:r>
              <a:rPr lang="en-US" altLang="en-US" sz="1800" b="1">
                <a:solidFill>
                  <a:srgbClr val="254061"/>
                </a:solidFill>
              </a:rPr>
              <a:t>The symbol for electric current is </a:t>
            </a:r>
            <a:r>
              <a:rPr lang="en-US" altLang="en-US" sz="1800" b="1" i="1">
                <a:solidFill>
                  <a:srgbClr val="254061"/>
                </a:solidFill>
                <a:latin typeface="Times New Roman" panose="02020603050405020304" pitchFamily="18" charset="0"/>
                <a:cs typeface="Times New Roman" panose="02020603050405020304" pitchFamily="18" charset="0"/>
              </a:rPr>
              <a:t>I</a:t>
            </a:r>
            <a:r>
              <a:rPr lang="en-US" altLang="en-US" sz="1800" b="1">
                <a:solidFill>
                  <a:srgbClr val="254061"/>
                </a:solidFill>
              </a:rPr>
              <a:t>.</a:t>
            </a:r>
          </a:p>
          <a:p>
            <a:pPr eaLnBrk="1" hangingPunct="1"/>
            <a:endParaRPr lang="en-US" altLang="en-US" sz="1800" b="1">
              <a:solidFill>
                <a:srgbClr val="254061"/>
              </a:solidFill>
            </a:endParaRPr>
          </a:p>
        </p:txBody>
      </p:sp>
      <p:pic>
        <p:nvPicPr>
          <p:cNvPr id="41989" name="Picture 3" descr="Screen shot 2013-10-03 at 1.24.49 PM.png">
            <a:extLst>
              <a:ext uri="{FF2B5EF4-FFF2-40B4-BE49-F238E27FC236}">
                <a16:creationId xmlns:a16="http://schemas.microsoft.com/office/drawing/2014/main" id="{6CFE96A5-32D6-40DC-9BA3-4B1E2BC525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5613" y="1219200"/>
            <a:ext cx="2635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6524</TotalTime>
  <Words>1201</Words>
  <Application>Microsoft Office PowerPoint</Application>
  <PresentationFormat>On-screen Show (16:9)</PresentationFormat>
  <Paragraphs>94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ＭＳ Ｐゴシック</vt:lpstr>
      <vt:lpstr>Calibri</vt:lpstr>
      <vt:lpstr>Times New Roman</vt:lpstr>
      <vt:lpstr>Office Theme</vt:lpstr>
      <vt:lpstr>Electricity and circuits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Renewable Energy</dc:title>
  <dc:creator>Tom Hsu</dc:creator>
  <cp:lastModifiedBy>Elizabet Greenman</cp:lastModifiedBy>
  <cp:revision>179</cp:revision>
  <cp:lastPrinted>2014-06-06T16:50:52Z</cp:lastPrinted>
  <dcterms:created xsi:type="dcterms:W3CDTF">2012-04-26T12:12:02Z</dcterms:created>
  <dcterms:modified xsi:type="dcterms:W3CDTF">2020-03-24T12:08:26Z</dcterms:modified>
</cp:coreProperties>
</file>