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584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D769D-6A70-4A8C-995E-A9AFFB66ABE6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F506E-4B4C-4978-84B1-2724622C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4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>
            <a:extLst>
              <a:ext uri="{FF2B5EF4-FFF2-40B4-BE49-F238E27FC236}">
                <a16:creationId xmlns:a16="http://schemas.microsoft.com/office/drawing/2014/main" id="{AF60CAED-16D5-40D5-9697-E8AB23E714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6" name="Notes Placeholder 2">
            <a:extLst>
              <a:ext uri="{FF2B5EF4-FFF2-40B4-BE49-F238E27FC236}">
                <a16:creationId xmlns:a16="http://schemas.microsoft.com/office/drawing/2014/main" id="{BD853876-F952-4543-8936-FDCEF2ABBB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7827" name="Slide Number Placeholder 3">
            <a:extLst>
              <a:ext uri="{FF2B5EF4-FFF2-40B4-BE49-F238E27FC236}">
                <a16:creationId xmlns:a16="http://schemas.microsoft.com/office/drawing/2014/main" id="{DFC490D1-0919-41AA-A028-FF63676C3D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C2016BD-D4C1-4B71-B813-F4EFA65D671F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>
            <a:extLst>
              <a:ext uri="{FF2B5EF4-FFF2-40B4-BE49-F238E27FC236}">
                <a16:creationId xmlns:a16="http://schemas.microsoft.com/office/drawing/2014/main" id="{25FD7570-74B6-481B-81CD-9A12808E17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4" name="Notes Placeholder 2">
            <a:extLst>
              <a:ext uri="{FF2B5EF4-FFF2-40B4-BE49-F238E27FC236}">
                <a16:creationId xmlns:a16="http://schemas.microsoft.com/office/drawing/2014/main" id="{0ECBB90D-41F6-4F11-9F38-1433B72D6E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731B168F-1304-4391-8CF4-8A8490563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B24642A-32D9-4EB8-8E79-D30D44FCD695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>
            <a:extLst>
              <a:ext uri="{FF2B5EF4-FFF2-40B4-BE49-F238E27FC236}">
                <a16:creationId xmlns:a16="http://schemas.microsoft.com/office/drawing/2014/main" id="{D1BF6A14-8E4D-4207-942A-2B74A8771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2" name="Notes Placeholder 2">
            <a:extLst>
              <a:ext uri="{FF2B5EF4-FFF2-40B4-BE49-F238E27FC236}">
                <a16:creationId xmlns:a16="http://schemas.microsoft.com/office/drawing/2014/main" id="{D3F3EE57-B0AD-4427-AEA9-DE137ECD2E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1923" name="Slide Number Placeholder 3">
            <a:extLst>
              <a:ext uri="{FF2B5EF4-FFF2-40B4-BE49-F238E27FC236}">
                <a16:creationId xmlns:a16="http://schemas.microsoft.com/office/drawing/2014/main" id="{A4B3C591-17EC-4D8A-A565-2CE58145A8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C1C4C8F-6B8F-4284-BE90-B91DB9A15AB3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>
            <a:extLst>
              <a:ext uri="{FF2B5EF4-FFF2-40B4-BE49-F238E27FC236}">
                <a16:creationId xmlns:a16="http://schemas.microsoft.com/office/drawing/2014/main" id="{029AF38A-C5C5-4A0A-90F0-E95678E570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0" name="Notes Placeholder 2">
            <a:extLst>
              <a:ext uri="{FF2B5EF4-FFF2-40B4-BE49-F238E27FC236}">
                <a16:creationId xmlns:a16="http://schemas.microsoft.com/office/drawing/2014/main" id="{0625BDEA-C251-4326-ABBB-6776808A0F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3971" name="Slide Number Placeholder 3">
            <a:extLst>
              <a:ext uri="{FF2B5EF4-FFF2-40B4-BE49-F238E27FC236}">
                <a16:creationId xmlns:a16="http://schemas.microsoft.com/office/drawing/2014/main" id="{FE5BD830-720F-4184-AE38-863C7112B6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B00D329-26FC-48CC-8103-49E3583C3D38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>
            <a:extLst>
              <a:ext uri="{FF2B5EF4-FFF2-40B4-BE49-F238E27FC236}">
                <a16:creationId xmlns:a16="http://schemas.microsoft.com/office/drawing/2014/main" id="{5A2FA6FD-CAF3-44AB-A329-7148003717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8" name="Notes Placeholder 2">
            <a:extLst>
              <a:ext uri="{FF2B5EF4-FFF2-40B4-BE49-F238E27FC236}">
                <a16:creationId xmlns:a16="http://schemas.microsoft.com/office/drawing/2014/main" id="{5E3F7C53-D8E7-4CE0-A8DA-812EFE34EA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6019" name="Slide Number Placeholder 3">
            <a:extLst>
              <a:ext uri="{FF2B5EF4-FFF2-40B4-BE49-F238E27FC236}">
                <a16:creationId xmlns:a16="http://schemas.microsoft.com/office/drawing/2014/main" id="{F01FFE21-C785-4576-B83F-91B062FB89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D23AA1D-6DDE-4D10-AAF5-8C5BD748E072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>
            <a:extLst>
              <a:ext uri="{FF2B5EF4-FFF2-40B4-BE49-F238E27FC236}">
                <a16:creationId xmlns:a16="http://schemas.microsoft.com/office/drawing/2014/main" id="{6777497B-9067-4EDC-9EB0-25DD306DD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6" name="Notes Placeholder 2">
            <a:extLst>
              <a:ext uri="{FF2B5EF4-FFF2-40B4-BE49-F238E27FC236}">
                <a16:creationId xmlns:a16="http://schemas.microsoft.com/office/drawing/2014/main" id="{0A5C8A6F-979A-48EC-8F7D-EEEF3D7B82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8067" name="Slide Number Placeholder 3">
            <a:extLst>
              <a:ext uri="{FF2B5EF4-FFF2-40B4-BE49-F238E27FC236}">
                <a16:creationId xmlns:a16="http://schemas.microsoft.com/office/drawing/2014/main" id="{C048295C-82B6-44FF-9A21-F42634625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7FF19EC-A80B-406D-8E1A-8B96C8E949C2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>
            <a:extLst>
              <a:ext uri="{FF2B5EF4-FFF2-40B4-BE49-F238E27FC236}">
                <a16:creationId xmlns:a16="http://schemas.microsoft.com/office/drawing/2014/main" id="{EF5E0137-182F-4A86-85D0-4D620EE99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4" name="Notes Placeholder 2">
            <a:extLst>
              <a:ext uri="{FF2B5EF4-FFF2-40B4-BE49-F238E27FC236}">
                <a16:creationId xmlns:a16="http://schemas.microsoft.com/office/drawing/2014/main" id="{CC1DDE54-F29E-41AF-AA74-112BCD88AC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0115" name="Slide Number Placeholder 3">
            <a:extLst>
              <a:ext uri="{FF2B5EF4-FFF2-40B4-BE49-F238E27FC236}">
                <a16:creationId xmlns:a16="http://schemas.microsoft.com/office/drawing/2014/main" id="{4655130F-7B3A-4F78-927E-E6261F8773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99B65E-FFC3-4890-A728-F26265831197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>
            <a:extLst>
              <a:ext uri="{FF2B5EF4-FFF2-40B4-BE49-F238E27FC236}">
                <a16:creationId xmlns:a16="http://schemas.microsoft.com/office/drawing/2014/main" id="{BB50E13B-67C2-4680-A24E-E1C0C42597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2" name="Notes Placeholder 2">
            <a:extLst>
              <a:ext uri="{FF2B5EF4-FFF2-40B4-BE49-F238E27FC236}">
                <a16:creationId xmlns:a16="http://schemas.microsoft.com/office/drawing/2014/main" id="{8CF0A2EB-3E60-46E4-B2AF-71C386389B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63" name="Slide Number Placeholder 3">
            <a:extLst>
              <a:ext uri="{FF2B5EF4-FFF2-40B4-BE49-F238E27FC236}">
                <a16:creationId xmlns:a16="http://schemas.microsoft.com/office/drawing/2014/main" id="{248B8BCC-BD69-49D4-9FF1-7577B48DF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76B4485-7DBB-45D2-A823-5F8991F5EBC8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>
            <a:extLst>
              <a:ext uri="{FF2B5EF4-FFF2-40B4-BE49-F238E27FC236}">
                <a16:creationId xmlns:a16="http://schemas.microsoft.com/office/drawing/2014/main" id="{CE960A44-8A04-49C3-B1E2-769EDD4849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0" name="Notes Placeholder 2">
            <a:extLst>
              <a:ext uri="{FF2B5EF4-FFF2-40B4-BE49-F238E27FC236}">
                <a16:creationId xmlns:a16="http://schemas.microsoft.com/office/drawing/2014/main" id="{D63AC87C-14D9-4AE8-BC59-80A5AE936C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4211" name="Slide Number Placeholder 3">
            <a:extLst>
              <a:ext uri="{FF2B5EF4-FFF2-40B4-BE49-F238E27FC236}">
                <a16:creationId xmlns:a16="http://schemas.microsoft.com/office/drawing/2014/main" id="{839BB395-4720-4D39-94CA-2F15FED05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242EE0-F189-49A2-A09A-5CB091355585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D8F00-0661-4CA7-969A-BC297B395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7C0CE-8C9B-4F1C-B1AE-A09D4584E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59B09-D04B-44B2-9939-7C0FABF9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567A4-10FA-49C9-94F8-A25BB844A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3BF61-5641-4F42-B65C-2D89194C5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BB7DF-22D6-419D-B0FE-07297BAD6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99A9A-750A-4577-8634-32D68A82B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30202-BA69-477E-9B9E-90E3A9FD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72DF3-7861-48C2-9E04-4BD0C1CC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1F53-14C1-4529-B0C4-4C6AB05F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5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0A6933-D9DF-4C7F-A44B-B32D03A64A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7BA56E-D871-430E-B82D-63AF4D9F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83919-1F63-4B91-AC65-FA8F1A438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9E84B-5647-4C5F-8046-ABB0113D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E19F2-1C3E-4CEF-8B0B-4937D0C81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2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571D-171E-48DE-BAAB-E6094043C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7BA01-7780-4D99-9B77-BCC0ADA89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19DD5-D733-4B89-97D2-2D09639C9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6B238-E1B3-4F9E-8091-857C2244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69BCF-1A7E-4FFA-9D41-7A311F6D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4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E286-261B-4A74-B577-21C4999E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6C055-374C-4265-B66E-C875D92C0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539BF-A8B9-4812-82E6-660C92EA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D8524-183B-4662-B610-825FB8EF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5DE53-2782-4D55-B90A-2858BA83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CD914-23FF-4897-8BC7-5835F9C6A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917A3-31ED-4B12-A48A-D2B5EB301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A2A16-7973-4616-9223-F15487CDA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714F8-0D60-41B4-A9F6-72B5D5E9C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6E124-A41A-44D0-A8EE-6C65CFA8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2762F-8C6B-414D-9E1E-507559E6F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1313-19D0-4103-91DC-1AFC6973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74532-9BE9-4F29-B767-E2E21D9DF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CB49D-27C6-41A1-A6B0-18B6D0B0F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7010-77EB-4651-B0A5-4A2B6AADC4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57CA5-3BE0-47EE-90EE-A8C3CF4367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FC1FBC-4B74-40D8-9629-47B5B711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DE989D-88AA-4254-8D49-17B474A9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53801-5A54-4E91-A2C4-A2B6006D3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2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116F-7C9C-44D3-A7B2-27B43E029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7ED558-AE55-4B61-BD27-BF91FA9A1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0E6EEA-C49A-4EB0-B42F-68619561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2FA2B7-1160-413E-8DF9-4BCFCBDC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0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B03A88-5BCE-4AD4-A8C1-29150CC01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3023C-99BA-483B-B7FD-B8E7DC193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DA5B0-F3A4-43B0-80BE-AA103601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6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869E8-0F3B-4275-9B87-82A3193C5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D8590-BAD2-42FD-BB53-9533922FC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63556-2072-4C40-89BE-AAFA4F52B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71172-CC31-454A-947D-2D23B6D3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0DAD6-474A-448B-BA92-6A7FD1CE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32EE1-B914-4154-8532-BB47A567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CCBD4-DAB2-4974-9C2E-16F1C3FA4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DB5829-E1ED-4A4E-82CD-98E0DC58A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E995E-2743-4337-B1C5-8EFFD7136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56941-149E-4566-8D48-2F29B5E0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3FD17-6FB5-4A47-9574-D4C6932A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7A213-4654-4389-BDE4-C4E1D315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9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E5E2-43BE-4CAB-B3AE-950C472B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718DB-BCE6-4AC2-AEC3-E9EB03BDA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5056E-F49F-48E2-9029-23AE8E4DC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3CCA3-BDD4-4C0C-828F-F836B66EA53D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ED7B2-EB09-47E6-8FFE-7811AE484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33A42-DC9E-4C98-8764-159F08746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D6CA-7B96-490C-8E85-99DD6979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094D-9C4C-43E2-9AAF-1E65DFC08D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Compound problems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867C72-A92A-406D-AA6B-AA10F9651D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05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Content Placeholder 2">
            <a:extLst>
              <a:ext uri="{FF2B5EF4-FFF2-40B4-BE49-F238E27FC236}">
                <a16:creationId xmlns:a16="http://schemas.microsoft.com/office/drawing/2014/main" id="{49C2C9A2-4B84-4D7A-BB52-678AD610E55A}"/>
              </a:ext>
            </a:extLst>
          </p:cNvPr>
          <p:cNvSpPr txBox="1">
            <a:spLocks/>
          </p:cNvSpPr>
          <p:nvPr/>
        </p:nvSpPr>
        <p:spPr bwMode="auto">
          <a:xfrm>
            <a:off x="745068" y="1320801"/>
            <a:ext cx="10987617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970E0E3-02D7-47C2-85F2-EC847B9B9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93187" name="TextBox 4">
            <a:extLst>
              <a:ext uri="{FF2B5EF4-FFF2-40B4-BE49-F238E27FC236}">
                <a16:creationId xmlns:a16="http://schemas.microsoft.com/office/drawing/2014/main" id="{83B8AAD7-96B1-4B54-A274-71128EEFA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1" y="2482851"/>
            <a:ext cx="575733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B is brightest.  A and C are the same.</a:t>
            </a:r>
          </a:p>
          <a:p>
            <a:pPr eaLnBrk="1" hangingPunct="1"/>
            <a:endParaRPr lang="en-US" altLang="en-US" b="1">
              <a:solidFill>
                <a:srgbClr val="800000"/>
              </a:solidFill>
            </a:endParaRPr>
          </a:p>
          <a:p>
            <a:pPr eaLnBrk="1" hangingPunct="1"/>
            <a:endParaRPr lang="en-US" altLang="en-US" b="1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Brightness is power:</a:t>
            </a:r>
            <a:r>
              <a:rPr lang="en-US" altLang="en-US" b="1" i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 = I</a:t>
            </a:r>
            <a:r>
              <a:rPr lang="en-US" altLang="en-US" b="1" baseline="300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i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 </a:t>
            </a:r>
          </a:p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The resistances are equal, so the bulb with more current is brighter. </a:t>
            </a:r>
          </a:p>
          <a:p>
            <a:pPr eaLnBrk="1" hangingPunct="1"/>
            <a:endParaRPr lang="en-US" altLang="en-US" b="1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A and C have equal current.  </a:t>
            </a:r>
          </a:p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B has twice as much. </a:t>
            </a:r>
          </a:p>
        </p:txBody>
      </p:sp>
      <p:pic>
        <p:nvPicPr>
          <p:cNvPr id="93188" name="Picture 4" descr="Screen shot 2014-07-14 at 5.15.45 PM.png">
            <a:extLst>
              <a:ext uri="{FF2B5EF4-FFF2-40B4-BE49-F238E27FC236}">
                <a16:creationId xmlns:a16="http://schemas.microsoft.com/office/drawing/2014/main" id="{894083FD-8729-4A1B-B565-F85E01AC1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66309" y="2589743"/>
            <a:ext cx="3634316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9" name="TextBox 4">
            <a:extLst>
              <a:ext uri="{FF2B5EF4-FFF2-40B4-BE49-F238E27FC236}">
                <a16:creationId xmlns:a16="http://schemas.microsoft.com/office/drawing/2014/main" id="{ED286459-A325-467A-945D-437AC7FA9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2694518"/>
            <a:ext cx="14753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A</a:t>
            </a:r>
          </a:p>
        </p:txBody>
      </p:sp>
      <p:sp>
        <p:nvSpPr>
          <p:cNvPr id="93190" name="TextBox 4">
            <a:extLst>
              <a:ext uri="{FF2B5EF4-FFF2-40B4-BE49-F238E27FC236}">
                <a16:creationId xmlns:a16="http://schemas.microsoft.com/office/drawing/2014/main" id="{4CCB8B88-6E98-4BBB-84C1-C96EFE47F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7784" y="3536952"/>
            <a:ext cx="147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B</a:t>
            </a:r>
          </a:p>
        </p:txBody>
      </p:sp>
      <p:sp>
        <p:nvSpPr>
          <p:cNvPr id="93191" name="TextBox 4">
            <a:extLst>
              <a:ext uri="{FF2B5EF4-FFF2-40B4-BE49-F238E27FC236}">
                <a16:creationId xmlns:a16="http://schemas.microsoft.com/office/drawing/2014/main" id="{26A08783-A150-4B93-ADA3-42A046792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384" y="4305301"/>
            <a:ext cx="147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C</a:t>
            </a:r>
          </a:p>
        </p:txBody>
      </p:sp>
      <p:sp>
        <p:nvSpPr>
          <p:cNvPr id="93192" name="TextBox 4">
            <a:extLst>
              <a:ext uri="{FF2B5EF4-FFF2-40B4-BE49-F238E27FC236}">
                <a16:creationId xmlns:a16="http://schemas.microsoft.com/office/drawing/2014/main" id="{B4C726C7-0B97-419B-AAE4-70D249A7D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8" y="1308101"/>
            <a:ext cx="96308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 typeface="Calibri" panose="020F0502020204030204" pitchFamily="34" charset="0"/>
              <a:buAutoNum type="arabicPeriod" startAt="3"/>
            </a:pPr>
            <a:r>
              <a:rPr lang="en-US" altLang="en-US" b="1">
                <a:solidFill>
                  <a:srgbClr val="254061"/>
                </a:solidFill>
              </a:rPr>
              <a:t>The bulbs in this circuit are identical.  Rank the bulbs in order of brightness, from brightest to dimmest.  Explain.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Content Placeholder 2">
            <a:extLst>
              <a:ext uri="{FF2B5EF4-FFF2-40B4-BE49-F238E27FC236}">
                <a16:creationId xmlns:a16="http://schemas.microsoft.com/office/drawing/2014/main" id="{A8AFC512-3C41-4E6F-962A-51BF99FB958C}"/>
              </a:ext>
            </a:extLst>
          </p:cNvPr>
          <p:cNvSpPr txBox="1">
            <a:spLocks/>
          </p:cNvSpPr>
          <p:nvPr/>
        </p:nvSpPr>
        <p:spPr bwMode="auto">
          <a:xfrm>
            <a:off x="745068" y="1320801"/>
            <a:ext cx="10987617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F2202D-A3FA-41C3-81B7-5CD921625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76803" name="TextBox 4">
            <a:extLst>
              <a:ext uri="{FF2B5EF4-FFF2-40B4-BE49-F238E27FC236}">
                <a16:creationId xmlns:a16="http://schemas.microsoft.com/office/drawing/2014/main" id="{85BE0CA5-4E66-4A39-AD28-A3693E960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1"/>
            <a:ext cx="11137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1.  Identify each circuit as a series, parallel, or compound arrangement.</a:t>
            </a:r>
          </a:p>
        </p:txBody>
      </p:sp>
      <p:pic>
        <p:nvPicPr>
          <p:cNvPr id="76804" name="Picture 1" descr="Screen shot 2014-07-14 at 4.00.20 PM.png">
            <a:extLst>
              <a:ext uri="{FF2B5EF4-FFF2-40B4-BE49-F238E27FC236}">
                <a16:creationId xmlns:a16="http://schemas.microsoft.com/office/drawing/2014/main" id="{30C7FCF9-01C0-4C48-9A4D-FBCAF58D6F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284" y="4512734"/>
            <a:ext cx="2334683" cy="192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5" name="Picture 2" descr="Screen shot 2014-07-14 at 3.53.06 PM.png">
            <a:extLst>
              <a:ext uri="{FF2B5EF4-FFF2-40B4-BE49-F238E27FC236}">
                <a16:creationId xmlns:a16="http://schemas.microsoft.com/office/drawing/2014/main" id="{F84C3A4B-EEDC-44DF-AEC6-0067E31106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580718" y="4201585"/>
            <a:ext cx="2755900" cy="2383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6" name="Picture 4" descr="Screen shot 2014-07-14 at 4.05.59 PM.png">
            <a:extLst>
              <a:ext uri="{FF2B5EF4-FFF2-40B4-BE49-F238E27FC236}">
                <a16:creationId xmlns:a16="http://schemas.microsoft.com/office/drawing/2014/main" id="{037281F0-B66A-4AA7-97F8-85490A3C24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717" y="2180168"/>
            <a:ext cx="2243667" cy="2021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7" name="Picture 8" descr="Screen shot 2014-07-14 at 4.10.35 PM.png">
            <a:extLst>
              <a:ext uri="{FF2B5EF4-FFF2-40B4-BE49-F238E27FC236}">
                <a16:creationId xmlns:a16="http://schemas.microsoft.com/office/drawing/2014/main" id="{58E76ABE-86D1-4ACC-B1CE-681992A24108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285" y="2150533"/>
            <a:ext cx="2398183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8554024-D3B2-4EBD-9DD3-7A0EEA6D3AA6}"/>
              </a:ext>
            </a:extLst>
          </p:cNvPr>
          <p:cNvSpPr txBox="1"/>
          <p:nvPr/>
        </p:nvSpPr>
        <p:spPr>
          <a:xfrm>
            <a:off x="1543052" y="2180167"/>
            <a:ext cx="5759449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A.                                                  B.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FF6F9D-C2EF-4B80-AC4B-A0BAE001CF35}"/>
              </a:ext>
            </a:extLst>
          </p:cNvPr>
          <p:cNvSpPr txBox="1"/>
          <p:nvPr/>
        </p:nvSpPr>
        <p:spPr>
          <a:xfrm>
            <a:off x="1517651" y="4423834"/>
            <a:ext cx="576156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C.                                                  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49" name="Picture 1" descr="Screen shot 2014-07-14 at 4.00.20 PM.png">
            <a:extLst>
              <a:ext uri="{FF2B5EF4-FFF2-40B4-BE49-F238E27FC236}">
                <a16:creationId xmlns:a16="http://schemas.microsoft.com/office/drawing/2014/main" id="{C38EC343-D6B9-470E-8B3A-6FFD51036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367" y="4455582"/>
            <a:ext cx="2334683" cy="192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Content Placeholder 2">
            <a:extLst>
              <a:ext uri="{FF2B5EF4-FFF2-40B4-BE49-F238E27FC236}">
                <a16:creationId xmlns:a16="http://schemas.microsoft.com/office/drawing/2014/main" id="{FE5B2DB7-9166-413C-BEE1-4612282352F5}"/>
              </a:ext>
            </a:extLst>
          </p:cNvPr>
          <p:cNvSpPr txBox="1">
            <a:spLocks/>
          </p:cNvSpPr>
          <p:nvPr/>
        </p:nvSpPr>
        <p:spPr bwMode="auto">
          <a:xfrm>
            <a:off x="745068" y="1320801"/>
            <a:ext cx="10987617" cy="66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FE0D43-C408-4DD4-952C-1C7DAD60CC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78853" name="TextBox 4">
            <a:extLst>
              <a:ext uri="{FF2B5EF4-FFF2-40B4-BE49-F238E27FC236}">
                <a16:creationId xmlns:a16="http://schemas.microsoft.com/office/drawing/2014/main" id="{7388D68F-F306-4161-903B-AB493657B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1"/>
            <a:ext cx="11137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1.  Identify each circuit as a series, parallel, or compound arrangement.</a:t>
            </a:r>
          </a:p>
        </p:txBody>
      </p:sp>
      <p:pic>
        <p:nvPicPr>
          <p:cNvPr id="78854" name="Picture 2" descr="Screen shot 2014-07-14 at 3.53.06 PM.png">
            <a:extLst>
              <a:ext uri="{FF2B5EF4-FFF2-40B4-BE49-F238E27FC236}">
                <a16:creationId xmlns:a16="http://schemas.microsoft.com/office/drawing/2014/main" id="{36295503-30BE-477E-95F9-0BA83D1639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580718" y="4201585"/>
            <a:ext cx="2755900" cy="2383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5" name="Picture 4" descr="Screen shot 2014-07-14 at 4.05.59 PM.png">
            <a:extLst>
              <a:ext uri="{FF2B5EF4-FFF2-40B4-BE49-F238E27FC236}">
                <a16:creationId xmlns:a16="http://schemas.microsoft.com/office/drawing/2014/main" id="{D9C1D5AC-2564-431E-8A16-98509D8A4E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717" y="2180168"/>
            <a:ext cx="2243667" cy="2021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6" name="Picture 8" descr="Screen shot 2014-07-14 at 4.10.35 PM.png">
            <a:extLst>
              <a:ext uri="{FF2B5EF4-FFF2-40B4-BE49-F238E27FC236}">
                <a16:creationId xmlns:a16="http://schemas.microsoft.com/office/drawing/2014/main" id="{BF3BF9F7-FEFF-43BA-A04F-31555DF86644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285" y="2150533"/>
            <a:ext cx="2398183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2A5E59C-5B8D-4A43-8ED1-3CDB0143CD30}"/>
              </a:ext>
            </a:extLst>
          </p:cNvPr>
          <p:cNvSpPr txBox="1"/>
          <p:nvPr/>
        </p:nvSpPr>
        <p:spPr>
          <a:xfrm>
            <a:off x="1543052" y="2180167"/>
            <a:ext cx="5759449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A.                                                  B.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0E1644-C73E-40B3-8571-2A8316F6F4B4}"/>
              </a:ext>
            </a:extLst>
          </p:cNvPr>
          <p:cNvSpPr txBox="1"/>
          <p:nvPr/>
        </p:nvSpPr>
        <p:spPr>
          <a:xfrm>
            <a:off x="1517651" y="4423834"/>
            <a:ext cx="576156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C.                                                  D. </a:t>
            </a:r>
          </a:p>
        </p:txBody>
      </p:sp>
      <p:sp>
        <p:nvSpPr>
          <p:cNvPr id="78859" name="TextBox 5">
            <a:extLst>
              <a:ext uri="{FF2B5EF4-FFF2-40B4-BE49-F238E27FC236}">
                <a16:creationId xmlns:a16="http://schemas.microsoft.com/office/drawing/2014/main" id="{10AB531B-E82F-4B56-BDAE-8A27DCB99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367" y="3204634"/>
            <a:ext cx="66971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800000"/>
                </a:solidFill>
              </a:rPr>
              <a:t>compound                                     series</a:t>
            </a:r>
          </a:p>
        </p:txBody>
      </p:sp>
      <p:sp>
        <p:nvSpPr>
          <p:cNvPr id="78860" name="TextBox 12">
            <a:extLst>
              <a:ext uri="{FF2B5EF4-FFF2-40B4-BE49-F238E27FC236}">
                <a16:creationId xmlns:a16="http://schemas.microsoft.com/office/drawing/2014/main" id="{094EBAEF-B463-4822-9DCD-AD6EDF461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051" y="4660901"/>
            <a:ext cx="17229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800000"/>
                </a:solidFill>
              </a:rPr>
              <a:t>compound</a:t>
            </a:r>
          </a:p>
        </p:txBody>
      </p:sp>
      <p:sp>
        <p:nvSpPr>
          <p:cNvPr id="78861" name="TextBox 11">
            <a:extLst>
              <a:ext uri="{FF2B5EF4-FFF2-40B4-BE49-F238E27FC236}">
                <a16:creationId xmlns:a16="http://schemas.microsoft.com/office/drawing/2014/main" id="{53ABD58F-C56E-4C96-9127-7DDA49740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8585" y="4750627"/>
            <a:ext cx="14541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parallel                         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Content Placeholder 2">
            <a:extLst>
              <a:ext uri="{FF2B5EF4-FFF2-40B4-BE49-F238E27FC236}">
                <a16:creationId xmlns:a16="http://schemas.microsoft.com/office/drawing/2014/main" id="{438EFE13-0BD3-4917-A86D-92D182746D66}"/>
              </a:ext>
            </a:extLst>
          </p:cNvPr>
          <p:cNvSpPr txBox="1">
            <a:spLocks/>
          </p:cNvSpPr>
          <p:nvPr/>
        </p:nvSpPr>
        <p:spPr bwMode="auto">
          <a:xfrm>
            <a:off x="421218" y="1109134"/>
            <a:ext cx="10989733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3EBBF3-3352-4B92-98BC-210BA818F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19459" name="TextBox 4">
            <a:extLst>
              <a:ext uri="{FF2B5EF4-FFF2-40B4-BE49-F238E27FC236}">
                <a16:creationId xmlns:a16="http://schemas.microsoft.com/office/drawing/2014/main" id="{9FB82BC9-F991-4A76-A6D6-6132211DF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0"/>
            <a:ext cx="6210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189" indent="-457189" eaLnBrk="1" hangingPunct="1">
              <a:buFont typeface="+mj-lt"/>
              <a:buAutoNum type="arabicPeriod" startAt="2"/>
              <a:defRPr/>
            </a:pPr>
            <a:r>
              <a:rPr lang="en-US" b="1" dirty="0">
                <a:solidFill>
                  <a:srgbClr val="254061"/>
                </a:solidFill>
              </a:rPr>
              <a:t>For the circuit shown, calculate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equivalent resistance and the current </a:t>
            </a:r>
            <a:r>
              <a:rPr lang="en-US" b="1" dirty="0">
                <a:solidFill>
                  <a:srgbClr val="254061"/>
                </a:solidFill>
              </a:rPr>
              <a:t>through the battery.</a:t>
            </a:r>
          </a:p>
        </p:txBody>
      </p:sp>
      <p:pic>
        <p:nvPicPr>
          <p:cNvPr id="80900" name="Picture 1" descr="Screen shot 2014-07-14 at 4.39.44 PM.png">
            <a:extLst>
              <a:ext uri="{FF2B5EF4-FFF2-40B4-BE49-F238E27FC236}">
                <a16:creationId xmlns:a16="http://schemas.microsoft.com/office/drawing/2014/main" id="{FA3582BB-0F8B-4476-B595-E159DEEF9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4" y="3113618"/>
            <a:ext cx="2404533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Content Placeholder 2">
            <a:extLst>
              <a:ext uri="{FF2B5EF4-FFF2-40B4-BE49-F238E27FC236}">
                <a16:creationId xmlns:a16="http://schemas.microsoft.com/office/drawing/2014/main" id="{4B9726C3-7E5C-484C-AF26-1A564C0E7317}"/>
              </a:ext>
            </a:extLst>
          </p:cNvPr>
          <p:cNvSpPr txBox="1">
            <a:spLocks/>
          </p:cNvSpPr>
          <p:nvPr/>
        </p:nvSpPr>
        <p:spPr bwMode="auto">
          <a:xfrm>
            <a:off x="421218" y="1109134"/>
            <a:ext cx="10989733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85D21-7883-46DE-A9E9-6E2E9BBED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pic>
        <p:nvPicPr>
          <p:cNvPr id="82947" name="Picture 1" descr="Screen shot 2014-07-14 at 4.39.44 PM.png">
            <a:extLst>
              <a:ext uri="{FF2B5EF4-FFF2-40B4-BE49-F238E27FC236}">
                <a16:creationId xmlns:a16="http://schemas.microsoft.com/office/drawing/2014/main" id="{04E1AB7E-8484-4C86-AD5F-9E3123617B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4" y="3113618"/>
            <a:ext cx="2404533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8" name="Picture 2" descr="Screen shot 2014-07-14 at 4.41.32 PM.png">
            <a:extLst>
              <a:ext uri="{FF2B5EF4-FFF2-40B4-BE49-F238E27FC236}">
                <a16:creationId xmlns:a16="http://schemas.microsoft.com/office/drawing/2014/main" id="{5C49E310-49F2-4B2F-A7E9-54422D57FE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134" y="3103034"/>
            <a:ext cx="2451100" cy="2719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>
            <a:extLst>
              <a:ext uri="{FF2B5EF4-FFF2-40B4-BE49-F238E27FC236}">
                <a16:creationId xmlns:a16="http://schemas.microsoft.com/office/drawing/2014/main" id="{AA31A2AE-604D-4990-B682-E9F01000F2AC}"/>
              </a:ext>
            </a:extLst>
          </p:cNvPr>
          <p:cNvSpPr/>
          <p:nvPr/>
        </p:nvSpPr>
        <p:spPr>
          <a:xfrm>
            <a:off x="3583518" y="3905252"/>
            <a:ext cx="514349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EE6AEDAD-3BDC-40D3-AE4C-EC1587838FF4}"/>
              </a:ext>
            </a:extLst>
          </p:cNvPr>
          <p:cNvSpPr/>
          <p:nvPr/>
        </p:nvSpPr>
        <p:spPr>
          <a:xfrm>
            <a:off x="6714068" y="3905252"/>
            <a:ext cx="512233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63C8941-58BE-4E58-A6A9-C68E5EA93201}"/>
              </a:ext>
            </a:extLst>
          </p:cNvPr>
          <p:cNvSpPr/>
          <p:nvPr/>
        </p:nvSpPr>
        <p:spPr>
          <a:xfrm>
            <a:off x="1270001" y="2921000"/>
            <a:ext cx="2080684" cy="857251"/>
          </a:xfrm>
          <a:prstGeom prst="ellipse">
            <a:avLst/>
          </a:prstGeom>
          <a:noFill/>
          <a:ln w="19050" cmpd="sng"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>
              <a:solidFill>
                <a:srgbClr val="25406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7A7E3AF-4AA3-4623-B7F5-3D77BF9F1753}"/>
              </a:ext>
            </a:extLst>
          </p:cNvPr>
          <p:cNvCxnSpPr/>
          <p:nvPr/>
        </p:nvCxnSpPr>
        <p:spPr>
          <a:xfrm>
            <a:off x="3350684" y="3261784"/>
            <a:ext cx="1667933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4">
            <a:extLst>
              <a:ext uri="{FF2B5EF4-FFF2-40B4-BE49-F238E27FC236}">
                <a16:creationId xmlns:a16="http://schemas.microsoft.com/office/drawing/2014/main" id="{5BFCA581-9B3A-462A-88C6-8AE29831F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0"/>
            <a:ext cx="6210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189" indent="-457189" eaLnBrk="1" hangingPunct="1">
              <a:buFont typeface="+mj-lt"/>
              <a:buAutoNum type="arabicPeriod" startAt="2"/>
              <a:defRPr/>
            </a:pPr>
            <a:r>
              <a:rPr lang="en-US" b="1" dirty="0">
                <a:solidFill>
                  <a:srgbClr val="254061"/>
                </a:solidFill>
              </a:rPr>
              <a:t>For the circuit shown, calculate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equivalent resistance and the current </a:t>
            </a:r>
            <a:r>
              <a:rPr lang="en-US" b="1" dirty="0">
                <a:solidFill>
                  <a:srgbClr val="254061"/>
                </a:solidFill>
              </a:rPr>
              <a:t>through the battery.</a:t>
            </a:r>
          </a:p>
        </p:txBody>
      </p:sp>
      <p:pic>
        <p:nvPicPr>
          <p:cNvPr id="82954" name="Picture 14" descr="Screen shot 2014-07-15 at 1.10.24 PM.png">
            <a:extLst>
              <a:ext uri="{FF2B5EF4-FFF2-40B4-BE49-F238E27FC236}">
                <a16:creationId xmlns:a16="http://schemas.microsoft.com/office/drawing/2014/main" id="{CF803C14-2FF6-4DEA-92A0-7716B10660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418" y="2453217"/>
            <a:ext cx="3384549" cy="389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Content Placeholder 2">
            <a:extLst>
              <a:ext uri="{FF2B5EF4-FFF2-40B4-BE49-F238E27FC236}">
                <a16:creationId xmlns:a16="http://schemas.microsoft.com/office/drawing/2014/main" id="{3C083D99-9331-4C61-9676-58DFC2DC9895}"/>
              </a:ext>
            </a:extLst>
          </p:cNvPr>
          <p:cNvSpPr txBox="1">
            <a:spLocks/>
          </p:cNvSpPr>
          <p:nvPr/>
        </p:nvSpPr>
        <p:spPr bwMode="auto">
          <a:xfrm>
            <a:off x="421218" y="1109134"/>
            <a:ext cx="10989733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A226ED-E462-48A1-AC76-5868A1E2A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pic>
        <p:nvPicPr>
          <p:cNvPr id="84995" name="Picture 1" descr="Screen shot 2014-07-14 at 4.39.44 PM.png">
            <a:extLst>
              <a:ext uri="{FF2B5EF4-FFF2-40B4-BE49-F238E27FC236}">
                <a16:creationId xmlns:a16="http://schemas.microsoft.com/office/drawing/2014/main" id="{EF3FE47D-E382-4D04-807F-F0AB77070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4" y="3113618"/>
            <a:ext cx="2404533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6" name="Picture 2" descr="Screen shot 2014-07-14 at 4.41.32 PM.png">
            <a:extLst>
              <a:ext uri="{FF2B5EF4-FFF2-40B4-BE49-F238E27FC236}">
                <a16:creationId xmlns:a16="http://schemas.microsoft.com/office/drawing/2014/main" id="{EBCE3042-4F65-4954-B56A-D24F2EE778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134" y="3103034"/>
            <a:ext cx="2451100" cy="2719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7" name="Picture 5" descr="Screen shot 2014-07-14 at 4.46.24 PM.png">
            <a:extLst>
              <a:ext uri="{FF2B5EF4-FFF2-40B4-BE49-F238E27FC236}">
                <a16:creationId xmlns:a16="http://schemas.microsoft.com/office/drawing/2014/main" id="{4EC04B40-8FB9-423A-88A3-C053E062CD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668" y="3308351"/>
            <a:ext cx="2554817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>
            <a:extLst>
              <a:ext uri="{FF2B5EF4-FFF2-40B4-BE49-F238E27FC236}">
                <a16:creationId xmlns:a16="http://schemas.microsoft.com/office/drawing/2014/main" id="{21829481-8433-42FD-9345-8AEACBFD7616}"/>
              </a:ext>
            </a:extLst>
          </p:cNvPr>
          <p:cNvSpPr/>
          <p:nvPr/>
        </p:nvSpPr>
        <p:spPr>
          <a:xfrm>
            <a:off x="3583518" y="3905252"/>
            <a:ext cx="514349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7B00F647-C1D5-4007-976A-08CD96EE381A}"/>
              </a:ext>
            </a:extLst>
          </p:cNvPr>
          <p:cNvSpPr/>
          <p:nvPr/>
        </p:nvSpPr>
        <p:spPr>
          <a:xfrm>
            <a:off x="6714068" y="3905252"/>
            <a:ext cx="512233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AC1728FE-EE9B-49EF-9B33-673B3E1DD8FD}"/>
              </a:ext>
            </a:extLst>
          </p:cNvPr>
          <p:cNvSpPr/>
          <p:nvPr/>
        </p:nvSpPr>
        <p:spPr>
          <a:xfrm>
            <a:off x="9751484" y="3905252"/>
            <a:ext cx="514349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8A6955-7038-43B7-ABAC-0F30EDF33B25}"/>
              </a:ext>
            </a:extLst>
          </p:cNvPr>
          <p:cNvSpPr/>
          <p:nvPr/>
        </p:nvSpPr>
        <p:spPr>
          <a:xfrm>
            <a:off x="4656667" y="2878667"/>
            <a:ext cx="1532467" cy="1928284"/>
          </a:xfrm>
          <a:prstGeom prst="ellipse">
            <a:avLst/>
          </a:prstGeom>
          <a:noFill/>
          <a:ln w="19050" cmpd="sng"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>
              <a:solidFill>
                <a:srgbClr val="25406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D62C755-7087-4796-A631-8A67921FDEAE}"/>
              </a:ext>
            </a:extLst>
          </p:cNvPr>
          <p:cNvCxnSpPr/>
          <p:nvPr/>
        </p:nvCxnSpPr>
        <p:spPr>
          <a:xfrm>
            <a:off x="6189134" y="3881967"/>
            <a:ext cx="1667933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">
            <a:extLst>
              <a:ext uri="{FF2B5EF4-FFF2-40B4-BE49-F238E27FC236}">
                <a16:creationId xmlns:a16="http://schemas.microsoft.com/office/drawing/2014/main" id="{134EC4B0-87E9-4D82-B547-E1F04AC12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0"/>
            <a:ext cx="6210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189" indent="-457189" eaLnBrk="1" hangingPunct="1">
              <a:buFont typeface="+mj-lt"/>
              <a:buAutoNum type="arabicPeriod" startAt="2"/>
              <a:defRPr/>
            </a:pPr>
            <a:r>
              <a:rPr lang="en-US" b="1" dirty="0">
                <a:solidFill>
                  <a:srgbClr val="254061"/>
                </a:solidFill>
              </a:rPr>
              <a:t>For the circuit shown, calculate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equivalent resistance and the current </a:t>
            </a:r>
            <a:r>
              <a:rPr lang="en-US" b="1" dirty="0">
                <a:solidFill>
                  <a:srgbClr val="254061"/>
                </a:solidFill>
              </a:rPr>
              <a:t>through the battery.</a:t>
            </a:r>
          </a:p>
        </p:txBody>
      </p:sp>
      <p:pic>
        <p:nvPicPr>
          <p:cNvPr id="85004" name="Picture 2" descr="Screen shot 2014-07-15 at 1.14.22 PM.png">
            <a:extLst>
              <a:ext uri="{FF2B5EF4-FFF2-40B4-BE49-F238E27FC236}">
                <a16:creationId xmlns:a16="http://schemas.microsoft.com/office/drawing/2014/main" id="{DCA8D5B6-D05B-428A-8A03-D88A169928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585" y="2010834"/>
            <a:ext cx="3187700" cy="867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Content Placeholder 2">
            <a:extLst>
              <a:ext uri="{FF2B5EF4-FFF2-40B4-BE49-F238E27FC236}">
                <a16:creationId xmlns:a16="http://schemas.microsoft.com/office/drawing/2014/main" id="{BB2FB348-124C-4628-97DE-02B1F12B3039}"/>
              </a:ext>
            </a:extLst>
          </p:cNvPr>
          <p:cNvSpPr txBox="1">
            <a:spLocks/>
          </p:cNvSpPr>
          <p:nvPr/>
        </p:nvSpPr>
        <p:spPr bwMode="auto">
          <a:xfrm>
            <a:off x="421218" y="1109134"/>
            <a:ext cx="10989733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pic>
        <p:nvPicPr>
          <p:cNvPr id="87042" name="Picture 1" descr="Screen shot 2014-07-15 at 1.17.49 PM.png">
            <a:extLst>
              <a:ext uri="{FF2B5EF4-FFF2-40B4-BE49-F238E27FC236}">
                <a16:creationId xmlns:a16="http://schemas.microsoft.com/office/drawing/2014/main" id="{419E40E9-1ABB-4166-85ED-F715DB837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118" y="2484967"/>
            <a:ext cx="3380316" cy="357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A4A7C17-3125-46A3-A9D6-00CE808E4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19459" name="TextBox 4">
            <a:extLst>
              <a:ext uri="{FF2B5EF4-FFF2-40B4-BE49-F238E27FC236}">
                <a16:creationId xmlns:a16="http://schemas.microsoft.com/office/drawing/2014/main" id="{30413AC2-B659-4A5C-B533-2436D4F88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0"/>
            <a:ext cx="61997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 typeface="Calibri" panose="020F0502020204030204" pitchFamily="34" charset="0"/>
              <a:buAutoNum type="arabicPeriod" startAt="2"/>
            </a:pPr>
            <a:r>
              <a:rPr lang="en-US" altLang="en-US" b="1">
                <a:solidFill>
                  <a:srgbClr val="254061"/>
                </a:solidFill>
              </a:rPr>
              <a:t>For the circuit shown, calculate the </a:t>
            </a:r>
            <a:r>
              <a:rPr lang="en-US" altLang="en-US" b="1">
                <a:solidFill>
                  <a:srgbClr val="254061"/>
                </a:solidFill>
                <a:cs typeface="Arial" panose="020B0604020202020204" pitchFamily="34" charset="0"/>
              </a:rPr>
              <a:t>equivalent resistance and the current </a:t>
            </a:r>
            <a:r>
              <a:rPr lang="en-US" altLang="en-US" b="1">
                <a:solidFill>
                  <a:srgbClr val="254061"/>
                </a:solidFill>
              </a:rPr>
              <a:t>through the battery.       </a:t>
            </a:r>
            <a:r>
              <a:rPr lang="en-US" altLang="en-US" b="1" i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b="1" i="1" baseline="-250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n-US" altLang="en-US" b="1" i="1">
                <a:solidFill>
                  <a:srgbClr val="800000"/>
                </a:solidFill>
              </a:rPr>
              <a:t> </a:t>
            </a:r>
            <a:r>
              <a:rPr lang="en-US" altLang="en-US" b="1">
                <a:solidFill>
                  <a:srgbClr val="800000"/>
                </a:solidFill>
              </a:rPr>
              <a:t>= 50 Ω </a:t>
            </a:r>
            <a:endParaRPr lang="en-US" altLang="en-US" b="1">
              <a:solidFill>
                <a:srgbClr val="254061"/>
              </a:solidFill>
            </a:endParaRPr>
          </a:p>
        </p:txBody>
      </p:sp>
      <p:pic>
        <p:nvPicPr>
          <p:cNvPr id="87045" name="Picture 1" descr="Screen shot 2014-07-14 at 4.39.44 PM.png">
            <a:extLst>
              <a:ext uri="{FF2B5EF4-FFF2-40B4-BE49-F238E27FC236}">
                <a16:creationId xmlns:a16="http://schemas.microsoft.com/office/drawing/2014/main" id="{CE18BC5E-5BD2-4B8F-A9D9-60380EEE01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4" y="3113618"/>
            <a:ext cx="2404533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2" descr="Screen shot 2014-07-14 at 4.41.32 PM.png">
            <a:extLst>
              <a:ext uri="{FF2B5EF4-FFF2-40B4-BE49-F238E27FC236}">
                <a16:creationId xmlns:a16="http://schemas.microsoft.com/office/drawing/2014/main" id="{D8A081B7-11F1-493B-B289-312577D0DC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134" y="3103034"/>
            <a:ext cx="2451100" cy="2719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7" name="Picture 5" descr="Screen shot 2014-07-14 at 4.46.24 PM.png">
            <a:extLst>
              <a:ext uri="{FF2B5EF4-FFF2-40B4-BE49-F238E27FC236}">
                <a16:creationId xmlns:a16="http://schemas.microsoft.com/office/drawing/2014/main" id="{F0FD6FFC-DE5A-4C71-A4F9-A5F3EC6CF3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668" y="3308351"/>
            <a:ext cx="2554817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8" name="Picture 6" descr="Screen shot 2014-07-14 at 4.49.30 PM.png">
            <a:extLst>
              <a:ext uri="{FF2B5EF4-FFF2-40B4-BE49-F238E27FC236}">
                <a16:creationId xmlns:a16="http://schemas.microsoft.com/office/drawing/2014/main" id="{DAB98713-1E1E-460E-AE34-A32F43019A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7218" y="3276601"/>
            <a:ext cx="16129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>
            <a:extLst>
              <a:ext uri="{FF2B5EF4-FFF2-40B4-BE49-F238E27FC236}">
                <a16:creationId xmlns:a16="http://schemas.microsoft.com/office/drawing/2014/main" id="{2CB666D7-C083-4C13-A2A0-570E314F7E3A}"/>
              </a:ext>
            </a:extLst>
          </p:cNvPr>
          <p:cNvSpPr/>
          <p:nvPr/>
        </p:nvSpPr>
        <p:spPr>
          <a:xfrm>
            <a:off x="3583518" y="3905252"/>
            <a:ext cx="514349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27F0E7CF-B27B-4D06-BE91-D6EEB806F4A0}"/>
              </a:ext>
            </a:extLst>
          </p:cNvPr>
          <p:cNvSpPr/>
          <p:nvPr/>
        </p:nvSpPr>
        <p:spPr>
          <a:xfrm>
            <a:off x="6714068" y="3905252"/>
            <a:ext cx="512233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FA05BED4-98BD-4B24-89FF-1CF306A44FCF}"/>
              </a:ext>
            </a:extLst>
          </p:cNvPr>
          <p:cNvSpPr/>
          <p:nvPr/>
        </p:nvSpPr>
        <p:spPr>
          <a:xfrm>
            <a:off x="9751484" y="3905252"/>
            <a:ext cx="514349" cy="76623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08E9B6-6CEF-4482-8641-F88C31AD2411}"/>
              </a:ext>
            </a:extLst>
          </p:cNvPr>
          <p:cNvSpPr/>
          <p:nvPr/>
        </p:nvSpPr>
        <p:spPr>
          <a:xfrm>
            <a:off x="4656667" y="2878667"/>
            <a:ext cx="1532467" cy="1928284"/>
          </a:xfrm>
          <a:prstGeom prst="ellipse">
            <a:avLst/>
          </a:prstGeom>
          <a:noFill/>
          <a:ln w="19050" cmpd="sng"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>
              <a:solidFill>
                <a:srgbClr val="25406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9DA87D0-2392-463C-B3EE-CF5DFFDE0FA9}"/>
              </a:ext>
            </a:extLst>
          </p:cNvPr>
          <p:cNvCxnSpPr/>
          <p:nvPr/>
        </p:nvCxnSpPr>
        <p:spPr>
          <a:xfrm>
            <a:off x="6189134" y="3881967"/>
            <a:ext cx="1667933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EAFD721-A408-4085-82DE-B1E90465E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19459" name="TextBox 4">
            <a:extLst>
              <a:ext uri="{FF2B5EF4-FFF2-40B4-BE49-F238E27FC236}">
                <a16:creationId xmlns:a16="http://schemas.microsoft.com/office/drawing/2014/main" id="{F59F4BF5-D70F-4A26-AD2F-571D0A651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7" y="1308100"/>
            <a:ext cx="685165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 typeface="Calibri" panose="020F0502020204030204" pitchFamily="34" charset="0"/>
              <a:buAutoNum type="arabicPeriod" startAt="2"/>
            </a:pPr>
            <a:r>
              <a:rPr lang="en-US" altLang="en-US" b="1">
                <a:solidFill>
                  <a:srgbClr val="254061"/>
                </a:solidFill>
              </a:rPr>
              <a:t>For the circuit shown, calculate the </a:t>
            </a:r>
            <a:r>
              <a:rPr lang="en-US" altLang="en-US" b="1">
                <a:solidFill>
                  <a:srgbClr val="254061"/>
                </a:solidFill>
                <a:cs typeface="Arial" panose="020B0604020202020204" pitchFamily="34" charset="0"/>
              </a:rPr>
              <a:t>equivalent resistance and the current  </a:t>
            </a:r>
            <a:r>
              <a:rPr lang="en-US" altLang="en-US" b="1">
                <a:solidFill>
                  <a:srgbClr val="254061"/>
                </a:solidFill>
              </a:rPr>
              <a:t>through the battery.       </a:t>
            </a:r>
            <a:r>
              <a:rPr lang="en-US" altLang="en-US" b="1" i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b="1" i="1" baseline="-250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n-US" altLang="en-US" b="1" i="1">
                <a:solidFill>
                  <a:srgbClr val="800000"/>
                </a:solidFill>
              </a:rPr>
              <a:t> </a:t>
            </a:r>
            <a:r>
              <a:rPr lang="en-US" altLang="en-US" b="1">
                <a:solidFill>
                  <a:srgbClr val="800000"/>
                </a:solidFill>
              </a:rPr>
              <a:t>= 50 Ω </a:t>
            </a:r>
            <a:endParaRPr lang="en-US" altLang="en-US" b="1">
              <a:solidFill>
                <a:srgbClr val="254061"/>
              </a:solidFill>
            </a:endParaRPr>
          </a:p>
          <a:p>
            <a:pPr eaLnBrk="1" hangingPunct="1"/>
            <a:endParaRPr lang="en-US" altLang="en-US" b="1">
              <a:solidFill>
                <a:srgbClr val="254061"/>
              </a:solidFill>
            </a:endParaRPr>
          </a:p>
        </p:txBody>
      </p:sp>
      <p:pic>
        <p:nvPicPr>
          <p:cNvPr id="89091" name="Picture 13" descr="Screen shot 2014-07-14 at 5.02.02 PM.png">
            <a:extLst>
              <a:ext uri="{FF2B5EF4-FFF2-40B4-BE49-F238E27FC236}">
                <a16:creationId xmlns:a16="http://schemas.microsoft.com/office/drawing/2014/main" id="{FFD07605-20A5-4F3E-ABEE-DE065B833C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4686300"/>
            <a:ext cx="415501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1" descr="Screen shot 2014-07-14 at 4.39.44 PM.png">
            <a:extLst>
              <a:ext uri="{FF2B5EF4-FFF2-40B4-BE49-F238E27FC236}">
                <a16:creationId xmlns:a16="http://schemas.microsoft.com/office/drawing/2014/main" id="{7A3CB150-1800-4E39-8936-531CBED8DD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4" y="3113618"/>
            <a:ext cx="2404533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3" name="TextBox 4">
            <a:extLst>
              <a:ext uri="{FF2B5EF4-FFF2-40B4-BE49-F238E27FC236}">
                <a16:creationId xmlns:a16="http://schemas.microsoft.com/office/drawing/2014/main" id="{922FB5FC-2AF7-448E-B779-FFC68A988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367" y="3333751"/>
            <a:ext cx="68516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800000"/>
                </a:solidFill>
              </a:rPr>
              <a:t>The current through the battery is 2 amps.</a:t>
            </a:r>
          </a:p>
        </p:txBody>
      </p:sp>
      <p:pic>
        <p:nvPicPr>
          <p:cNvPr id="89094" name="Picture 6" descr="Screen shot 2014-07-14 at 4.49.30 PM.png">
            <a:extLst>
              <a:ext uri="{FF2B5EF4-FFF2-40B4-BE49-F238E27FC236}">
                <a16:creationId xmlns:a16="http://schemas.microsoft.com/office/drawing/2014/main" id="{087A62AB-13E3-4C54-9EC1-9269D4B2CD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7218" y="3276601"/>
            <a:ext cx="16129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ight Arrow 8">
            <a:extLst>
              <a:ext uri="{FF2B5EF4-FFF2-40B4-BE49-F238E27FC236}">
                <a16:creationId xmlns:a16="http://schemas.microsoft.com/office/drawing/2014/main" id="{007D7D5C-E585-4A9C-8511-66736289AAA4}"/>
              </a:ext>
            </a:extLst>
          </p:cNvPr>
          <p:cNvSpPr/>
          <p:nvPr/>
        </p:nvSpPr>
        <p:spPr>
          <a:xfrm>
            <a:off x="3583517" y="3911600"/>
            <a:ext cx="6637867" cy="753533"/>
          </a:xfrm>
          <a:prstGeom prst="rightArrow">
            <a:avLst/>
          </a:prstGeom>
          <a:solidFill>
            <a:schemeClr val="accent1">
              <a:lumMod val="20000"/>
              <a:lumOff val="80000"/>
              <a:alpha val="2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Content Placeholder 2">
            <a:extLst>
              <a:ext uri="{FF2B5EF4-FFF2-40B4-BE49-F238E27FC236}">
                <a16:creationId xmlns:a16="http://schemas.microsoft.com/office/drawing/2014/main" id="{A6085338-3E8A-4CC9-853E-A9612A03FC05}"/>
              </a:ext>
            </a:extLst>
          </p:cNvPr>
          <p:cNvSpPr txBox="1">
            <a:spLocks/>
          </p:cNvSpPr>
          <p:nvPr/>
        </p:nvSpPr>
        <p:spPr bwMode="auto">
          <a:xfrm>
            <a:off x="745068" y="1320801"/>
            <a:ext cx="10987617" cy="498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600"/>
              </a:spcAft>
              <a:buFont typeface="Calibri" panose="020F0502020204030204" pitchFamily="34" charset="0"/>
              <a:buAutoNum type="arabicPeriod"/>
            </a:pPr>
            <a:endParaRPr lang="en-US" altLang="en-US" b="1">
              <a:solidFill>
                <a:srgbClr val="25406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1CF015-BFD6-4540-88B3-D7FDE5524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4" y="0"/>
            <a:ext cx="5340351" cy="1667933"/>
          </a:xfrm>
          <a:effectLst>
            <a:outerShdw blurRad="50800" dist="38100" dir="2700000" rotWithShape="0">
              <a:srgbClr val="000000">
                <a:alpha val="42998"/>
              </a:srgbClr>
            </a:outerShdw>
          </a:effectLst>
        </p:spPr>
        <p:txBody>
          <a:bodyPr anchor="t"/>
          <a:lstStyle/>
          <a:p>
            <a:pPr algn="l" eaLnBrk="1" hangingPunct="1">
              <a:defRPr/>
            </a:pPr>
            <a:r>
              <a:rPr lang="en-US" dirty="0">
                <a:solidFill>
                  <a:srgbClr val="254061"/>
                </a:solidFill>
                <a:latin typeface="Arial" pitchFamily="34" charset="0"/>
                <a:ea typeface="ＭＳ Ｐゴシック" pitchFamily="34" charset="-128"/>
              </a:rPr>
              <a:t>Assessment</a:t>
            </a:r>
          </a:p>
        </p:txBody>
      </p:sp>
      <p:sp>
        <p:nvSpPr>
          <p:cNvPr id="91139" name="TextBox 4">
            <a:extLst>
              <a:ext uri="{FF2B5EF4-FFF2-40B4-BE49-F238E27FC236}">
                <a16:creationId xmlns:a16="http://schemas.microsoft.com/office/drawing/2014/main" id="{B4D60CAC-B7E5-49CB-9346-3ADFEFF57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68" y="1308100"/>
            <a:ext cx="963083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 typeface="Calibri" panose="020F0502020204030204" pitchFamily="34" charset="0"/>
              <a:buAutoNum type="arabicPeriod" startAt="3"/>
            </a:pPr>
            <a:r>
              <a:rPr lang="en-US" altLang="en-US" b="1">
                <a:solidFill>
                  <a:srgbClr val="254061"/>
                </a:solidFill>
              </a:rPr>
              <a:t>The bulbs in this circuit are identical.  Rank the bulbs in order of brightness, from brightest to dimmest.  Explain.</a:t>
            </a:r>
          </a:p>
          <a:p>
            <a:pPr eaLnBrk="1" hangingPunct="1">
              <a:buFont typeface="Calibri" panose="020F0502020204030204" pitchFamily="34" charset="0"/>
              <a:buAutoNum type="arabicPeriod" startAt="3"/>
            </a:pPr>
            <a:endParaRPr lang="en-US" altLang="en-US" b="1">
              <a:solidFill>
                <a:srgbClr val="254061"/>
              </a:solidFill>
            </a:endParaRPr>
          </a:p>
        </p:txBody>
      </p:sp>
      <p:pic>
        <p:nvPicPr>
          <p:cNvPr id="91140" name="Picture 4" descr="Screen shot 2014-07-14 at 5.15.45 PM.png">
            <a:extLst>
              <a:ext uri="{FF2B5EF4-FFF2-40B4-BE49-F238E27FC236}">
                <a16:creationId xmlns:a16="http://schemas.microsoft.com/office/drawing/2014/main" id="{55EB8C5F-6826-4EBC-ABC7-74335EAFB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66309" y="2589743"/>
            <a:ext cx="3634316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TextBox 4">
            <a:extLst>
              <a:ext uri="{FF2B5EF4-FFF2-40B4-BE49-F238E27FC236}">
                <a16:creationId xmlns:a16="http://schemas.microsoft.com/office/drawing/2014/main" id="{4094AC32-AE92-485A-9A42-9A33F9160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2694518"/>
            <a:ext cx="14753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A</a:t>
            </a:r>
          </a:p>
        </p:txBody>
      </p:sp>
      <p:sp>
        <p:nvSpPr>
          <p:cNvPr id="91142" name="TextBox 4">
            <a:extLst>
              <a:ext uri="{FF2B5EF4-FFF2-40B4-BE49-F238E27FC236}">
                <a16:creationId xmlns:a16="http://schemas.microsoft.com/office/drawing/2014/main" id="{6F033E48-9764-418C-8EBF-2B700F162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7784" y="3536952"/>
            <a:ext cx="147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B</a:t>
            </a:r>
          </a:p>
        </p:txBody>
      </p:sp>
      <p:sp>
        <p:nvSpPr>
          <p:cNvPr id="91143" name="TextBox 4">
            <a:extLst>
              <a:ext uri="{FF2B5EF4-FFF2-40B4-BE49-F238E27FC236}">
                <a16:creationId xmlns:a16="http://schemas.microsoft.com/office/drawing/2014/main" id="{7FDB7347-83F1-4866-9A68-6CCFABCB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384" y="4305301"/>
            <a:ext cx="147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254061"/>
                </a:solidFill>
              </a:rPr>
              <a:t>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264</Words>
  <Application>Microsoft Office PowerPoint</Application>
  <PresentationFormat>Widescreen</PresentationFormat>
  <Paragraphs>50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Compound problems</vt:lpstr>
      <vt:lpstr>Assessment</vt:lpstr>
      <vt:lpstr>Assessment</vt:lpstr>
      <vt:lpstr>Assessment</vt:lpstr>
      <vt:lpstr>Assessment</vt:lpstr>
      <vt:lpstr>Assessment</vt:lpstr>
      <vt:lpstr>Assessment</vt:lpstr>
      <vt:lpstr>Assessment</vt:lpstr>
      <vt:lpstr>Assessment</vt:lpstr>
      <vt:lpstr>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Compound problems</dc:title>
  <dc:creator>Elizabet Greenman</dc:creator>
  <cp:lastModifiedBy>Elizabet Greenman</cp:lastModifiedBy>
  <cp:revision>2</cp:revision>
  <dcterms:created xsi:type="dcterms:W3CDTF">2020-04-15T16:33:58Z</dcterms:created>
  <dcterms:modified xsi:type="dcterms:W3CDTF">2020-04-15T16:46:52Z</dcterms:modified>
</cp:coreProperties>
</file>