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5" r:id="rId2"/>
    <p:sldId id="441" r:id="rId3"/>
    <p:sldId id="382" r:id="rId4"/>
    <p:sldId id="339" r:id="rId5"/>
    <p:sldId id="421" r:id="rId6"/>
    <p:sldId id="407" r:id="rId7"/>
    <p:sldId id="423" r:id="rId8"/>
    <p:sldId id="460" r:id="rId9"/>
    <p:sldId id="425" r:id="rId10"/>
    <p:sldId id="434" r:id="rId11"/>
    <p:sldId id="432" r:id="rId12"/>
    <p:sldId id="440" r:id="rId13"/>
    <p:sldId id="457" r:id="rId14"/>
    <p:sldId id="458" r:id="rId15"/>
    <p:sldId id="448" r:id="rId16"/>
    <p:sldId id="422" r:id="rId1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57">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234" y="360"/>
      </p:cViewPr>
      <p:guideLst>
        <p:guide orient="horz" pos="457"/>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FEF37A-2585-4478-949F-386840E306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40BB56E-253F-4135-B714-BCF98F32BA0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89FC8A-2442-4C5F-878D-886DFB71E389}" type="datetime1">
              <a:rPr lang="en-US" altLang="en-US"/>
              <a:pPr/>
              <a:t>3/27/2020</a:t>
            </a:fld>
            <a:endParaRPr lang="en-US" altLang="en-US"/>
          </a:p>
        </p:txBody>
      </p:sp>
      <p:sp>
        <p:nvSpPr>
          <p:cNvPr id="4" name="Footer Placeholder 3">
            <a:extLst>
              <a:ext uri="{FF2B5EF4-FFF2-40B4-BE49-F238E27FC236}">
                <a16:creationId xmlns:a16="http://schemas.microsoft.com/office/drawing/2014/main" id="{A226E80A-7F86-49B4-8D17-B1F0F2854E2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B18C063-3A9E-4019-9C4E-FB5795F3BED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C36486B-DC26-444C-9B42-1E70EDBBDDF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0AAA98F-239A-4C83-9E82-A0AFD055AF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7891" name="Rectangle 3">
            <a:extLst>
              <a:ext uri="{FF2B5EF4-FFF2-40B4-BE49-F238E27FC236}">
                <a16:creationId xmlns:a16="http://schemas.microsoft.com/office/drawing/2014/main" id="{6188140F-C2E4-4A2E-B6FF-BEDA88468A4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fld id="{196B304D-785E-44DF-A105-6A1E115534BF}" type="datetime1">
              <a:rPr lang="en-US" altLang="en-US"/>
              <a:pPr/>
              <a:t>3/27/2020</a:t>
            </a:fld>
            <a:endParaRPr lang="en-US" altLang="en-US"/>
          </a:p>
        </p:txBody>
      </p:sp>
      <p:sp>
        <p:nvSpPr>
          <p:cNvPr id="37892" name="Rectangle 4">
            <a:extLst>
              <a:ext uri="{FF2B5EF4-FFF2-40B4-BE49-F238E27FC236}">
                <a16:creationId xmlns:a16="http://schemas.microsoft.com/office/drawing/2014/main" id="{588146BC-40A3-4903-AC8A-A1C10787E95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7893" name="Rectangle 5">
            <a:extLst>
              <a:ext uri="{FF2B5EF4-FFF2-40B4-BE49-F238E27FC236}">
                <a16:creationId xmlns:a16="http://schemas.microsoft.com/office/drawing/2014/main" id="{ADD2567A-8FA7-4899-A966-AD0FE69C3BB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E302F8E8-CC97-4F12-AF39-8D55F6774EE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7895" name="Rectangle 7">
            <a:extLst>
              <a:ext uri="{FF2B5EF4-FFF2-40B4-BE49-F238E27FC236}">
                <a16:creationId xmlns:a16="http://schemas.microsoft.com/office/drawing/2014/main" id="{ADC249E8-D7EE-4F41-ABEF-C4DA993209F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3F9D8124-CA68-44DD-96CC-05321BB091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EFD1E03-9531-4103-8FDF-768065D4B6F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a:extLst>
              <a:ext uri="{FF2B5EF4-FFF2-40B4-BE49-F238E27FC236}">
                <a16:creationId xmlns:a16="http://schemas.microsoft.com/office/drawing/2014/main" id="{58FE3F69-4452-4267-96CC-24147433F086}"/>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4D99AC-5D1D-4CE1-89BF-6D2AB06ACC8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a:extLst>
              <a:ext uri="{FF2B5EF4-FFF2-40B4-BE49-F238E27FC236}">
                <a16:creationId xmlns:a16="http://schemas.microsoft.com/office/drawing/2014/main" id="{8980882F-14AE-495D-A3FC-6F0B4357519A}"/>
              </a:ext>
            </a:extLst>
          </p:cNvPr>
          <p:cNvSpPr>
            <a:spLocks noGrp="1" noChangeArrowheads="1"/>
          </p:cNvSpPr>
          <p:nvPr>
            <p:ph type="body" idx="1"/>
          </p:nvPr>
        </p:nvSpPr>
        <p:spPr/>
        <p:txBody>
          <a:bodyPr/>
          <a:lstStyle/>
          <a:p>
            <a:pPr eaLnBrk="1" hangingPunct="1">
              <a:defRPr/>
            </a:pPr>
            <a:r>
              <a:rPr lang="en-US" dirty="0">
                <a:ea typeface="ＭＳ Ｐゴシック" charset="0"/>
              </a:rPr>
              <a:t>A digital multimeter is a very handy device because it can read voltage, current, and resistance (and may have additional functions, such as the ability to read capacitance).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18F523C-9F31-47A1-8819-04A0C44959F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a:extLst>
              <a:ext uri="{FF2B5EF4-FFF2-40B4-BE49-F238E27FC236}">
                <a16:creationId xmlns:a16="http://schemas.microsoft.com/office/drawing/2014/main" id="{0F58924F-55FB-4139-87EF-A3EB05D324D8}"/>
              </a:ext>
            </a:extLst>
          </p:cNvPr>
          <p:cNvSpPr>
            <a:spLocks noGrp="1" noChangeArrowheads="1"/>
          </p:cNvSpPr>
          <p:nvPr>
            <p:ph type="body" idx="1"/>
          </p:nvPr>
        </p:nvSpPr>
        <p:spPr/>
        <p:txBody>
          <a:bodyPr/>
          <a:lstStyle/>
          <a:p>
            <a:pPr eaLnBrk="1" hangingPunct="1">
              <a:defRPr/>
            </a:pPr>
            <a:r>
              <a:rPr lang="en-US" dirty="0">
                <a:ea typeface="ＭＳ Ｐゴシック" charset="0"/>
              </a:rPr>
              <a:t>Two voltage sources in series acts like a set of pumps in a water circuit.  The first pump raises the water through some initial height.  The second pump raises that water through an additional height, giving it even greater gravitational potential energy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72D0B51-FF47-49DC-BC5F-124E2DAE971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56A179BC-6FFD-44F7-92C7-FAB6A4435CC6}"/>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6FE70-A420-4601-9098-1CF8C1D781B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C02649D1-F679-459E-9CCC-618BE85CACC5}"/>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740B9DD-45E6-4AAE-88BD-2986FEA644A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3414AE0B-992C-45FC-9563-800224AA6D34}"/>
              </a:ext>
            </a:extLst>
          </p:cNvPr>
          <p:cNvSpPr>
            <a:spLocks noGrp="1" noChangeArrowheads="1"/>
          </p:cNvSpPr>
          <p:nvPr>
            <p:ph type="body" idx="1"/>
          </p:nvPr>
        </p:nvSpPr>
        <p:spPr/>
        <p:txBody>
          <a:bodyPr/>
          <a:lstStyle/>
          <a:p>
            <a:pPr eaLnBrk="1" hangingPunct="1">
              <a:defRPr/>
            </a:pPr>
            <a:r>
              <a:rPr lang="en-US" dirty="0">
                <a:ea typeface="ＭＳ Ｐゴシック" charset="0"/>
              </a:rPr>
              <a:t>There is still one advantage to adding batteries in parallel:  the batteries last twice as long because each is supplying only half of the energy used by the circuit.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8A9961F-D3F5-4318-AE10-41A134969D5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3AE03B97-3FB2-497A-ADF5-A7ABDDFC9FE4}"/>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91C01E5-500B-4D49-863E-855CA787957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a:extLst>
              <a:ext uri="{FF2B5EF4-FFF2-40B4-BE49-F238E27FC236}">
                <a16:creationId xmlns:a16="http://schemas.microsoft.com/office/drawing/2014/main" id="{B26F671E-B363-4A73-ADA6-ACF8494EC506}"/>
              </a:ext>
            </a:extLst>
          </p:cNvPr>
          <p:cNvSpPr>
            <a:spLocks noGrp="1" noChangeArrowheads="1"/>
          </p:cNvSpPr>
          <p:nvPr>
            <p:ph type="body" idx="1"/>
          </p:nvPr>
        </p:nvSpPr>
        <p:spPr/>
        <p:txBody>
          <a:bodyPr/>
          <a:lstStyle/>
          <a:p>
            <a:pPr eaLnBrk="1" hangingPunct="1">
              <a:defRPr/>
            </a:pPr>
            <a:r>
              <a:rPr lang="en-US" dirty="0">
                <a:ea typeface="ＭＳ Ｐゴシック" charset="0"/>
              </a:rPr>
              <a:t>Advanced students may be curious about how the battery works.  Refer them to their e-Book, which provides additional information.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538A2C4-2EE4-4368-89B9-4985B8004C7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a:extLst>
              <a:ext uri="{FF2B5EF4-FFF2-40B4-BE49-F238E27FC236}">
                <a16:creationId xmlns:a16="http://schemas.microsoft.com/office/drawing/2014/main" id="{5A9B5104-64E2-47CC-91DB-AF43378B4171}"/>
              </a:ext>
            </a:extLst>
          </p:cNvPr>
          <p:cNvSpPr>
            <a:spLocks noGrp="1" noChangeArrowheads="1"/>
          </p:cNvSpPr>
          <p:nvPr>
            <p:ph type="body" idx="1"/>
          </p:nvPr>
        </p:nvSpPr>
        <p:spPr/>
        <p:txBody>
          <a:bodyPr/>
          <a:lstStyle/>
          <a:p>
            <a:pPr eaLnBrk="1" hangingPunct="1">
              <a:defRPr/>
            </a:pPr>
            <a:r>
              <a:rPr lang="en-US" dirty="0">
                <a:ea typeface="ＭＳ Ｐゴシック" charset="0"/>
              </a:rPr>
              <a:t>Assessments for the first, second and fourth objectives appear on the next two slides.  Assessment of the construction of electric circuits will be included within the hands-on investigation contained in this lesson.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4EEDF13-01DE-4F9E-AC88-81ABF334534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a:extLst>
              <a:ext uri="{FF2B5EF4-FFF2-40B4-BE49-F238E27FC236}">
                <a16:creationId xmlns:a16="http://schemas.microsoft.com/office/drawing/2014/main" id="{2B3235A4-A029-40E1-A66A-5FCB61715A02}"/>
              </a:ext>
            </a:extLst>
          </p:cNvPr>
          <p:cNvSpPr>
            <a:spLocks noGrp="1" noChangeArrowheads="1"/>
          </p:cNvSpPr>
          <p:nvPr>
            <p:ph type="body" idx="1"/>
          </p:nvPr>
        </p:nvSpPr>
        <p:spPr/>
        <p:txBody>
          <a:bodyPr/>
          <a:lstStyle/>
          <a:p>
            <a:pPr eaLnBrk="1" hangingPunct="1">
              <a:defRPr/>
            </a:pPr>
            <a:r>
              <a:rPr lang="en-US" dirty="0">
                <a:ea typeface="ＭＳ Ｐゴシック" charset="0"/>
              </a:rPr>
              <a:t>Voltage, the quantity, is measured in volts, the unit.  Both are represented by the letter V.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41D9B1D-B120-4BE8-B183-0894C09CF90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a:extLst>
              <a:ext uri="{FF2B5EF4-FFF2-40B4-BE49-F238E27FC236}">
                <a16:creationId xmlns:a16="http://schemas.microsoft.com/office/drawing/2014/main" id="{21FEC085-6114-4267-AF49-FC424F71F573}"/>
              </a:ext>
            </a:extLst>
          </p:cNvPr>
          <p:cNvSpPr>
            <a:spLocks noGrp="1" noChangeArrowheads="1"/>
          </p:cNvSpPr>
          <p:nvPr>
            <p:ph type="body" idx="1"/>
          </p:nvPr>
        </p:nvSpPr>
        <p:spPr/>
        <p:txBody>
          <a:bodyPr/>
          <a:lstStyle/>
          <a:p>
            <a:pPr eaLnBrk="1" hangingPunct="1">
              <a:defRPr/>
            </a:pPr>
            <a:r>
              <a:rPr lang="en-US" dirty="0">
                <a:ea typeface="ＭＳ Ｐゴシック" charset="0"/>
              </a:rPr>
              <a:t>The volt was named in honor of Alessandro Volta, the first person to create an electric current!  Think of all the devices that were created as a result of his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059C32-1AAE-4700-99CB-3DAB38B7819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a:extLst>
              <a:ext uri="{FF2B5EF4-FFF2-40B4-BE49-F238E27FC236}">
                <a16:creationId xmlns:a16="http://schemas.microsoft.com/office/drawing/2014/main" id="{B8AE92A9-3207-477E-AF7B-AB7ADEAAAF57}"/>
              </a:ext>
            </a:extLst>
          </p:cNvPr>
          <p:cNvSpPr>
            <a:spLocks noGrp="1" noChangeArrowheads="1"/>
          </p:cNvSpPr>
          <p:nvPr>
            <p:ph type="body" idx="1"/>
          </p:nvPr>
        </p:nvSpPr>
        <p:spPr/>
        <p:txBody>
          <a:bodyPr/>
          <a:lstStyle/>
          <a:p>
            <a:pPr eaLnBrk="1" hangingPunct="1"/>
            <a:r>
              <a:rPr lang="en-US" altLang="en-US">
                <a:latin typeface="Calibri" panose="020F0502020204030204" pitchFamily="34" charset="0"/>
              </a:rPr>
              <a:t>The multimeter in this figure is reading 0.41 Volts.  But the lemon by itself is not creating this voltage. The juice inside a lemon is being used in place of Volta’s acid or salt solution.  Point out to the students that the nails in the lemon must be made of two </a:t>
            </a:r>
            <a:r>
              <a:rPr lang="en-US" altLang="en-US" u="sng">
                <a:latin typeface="Calibri" panose="020F0502020204030204" pitchFamily="34" charset="0"/>
              </a:rPr>
              <a:t>different</a:t>
            </a:r>
            <a:r>
              <a:rPr lang="en-US" altLang="en-US">
                <a:latin typeface="Calibri" panose="020F0502020204030204" pitchFamily="34" charset="0"/>
              </a:rPr>
              <a:t> metals.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1F5355C-DC1A-4B11-B6BE-A80D16EAB4C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a:extLst>
              <a:ext uri="{FF2B5EF4-FFF2-40B4-BE49-F238E27FC236}">
                <a16:creationId xmlns:a16="http://schemas.microsoft.com/office/drawing/2014/main" id="{E1C1510D-1CC2-4506-804A-E3D19CFCF670}"/>
              </a:ext>
            </a:extLst>
          </p:cNvPr>
          <p:cNvSpPr>
            <a:spLocks noGrp="1" noChangeArrowheads="1"/>
          </p:cNvSpPr>
          <p:nvPr>
            <p:ph type="body" idx="1"/>
          </p:nvPr>
        </p:nvSpPr>
        <p:spPr/>
        <p:txBody>
          <a:bodyPr/>
          <a:lstStyle/>
          <a:p>
            <a:pPr eaLnBrk="1" hangingPunct="1">
              <a:defRPr/>
            </a:pPr>
            <a:r>
              <a:rPr lang="en-US" dirty="0">
                <a:ea typeface="ＭＳ Ｐゴシック" charset="0"/>
              </a:rPr>
              <a:t>Ask the students the voltage of a typical car battery (12 V).  The voltage of a wall socket? (120 V).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6E9B7D6-4BB7-4314-96F5-5CC7F63134D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a:extLst>
              <a:ext uri="{FF2B5EF4-FFF2-40B4-BE49-F238E27FC236}">
                <a16:creationId xmlns:a16="http://schemas.microsoft.com/office/drawing/2014/main" id="{40B60546-649B-413E-B652-9B4B5EDF8C48}"/>
              </a:ext>
            </a:extLst>
          </p:cNvPr>
          <p:cNvSpPr>
            <a:spLocks noGrp="1" noChangeArrowheads="1"/>
          </p:cNvSpPr>
          <p:nvPr>
            <p:ph type="body" idx="1"/>
          </p:nvPr>
        </p:nvSpPr>
        <p:spPr/>
        <p:txBody>
          <a:bodyPr/>
          <a:lstStyle/>
          <a:p>
            <a:pPr eaLnBrk="1" hangingPunct="1"/>
            <a:r>
              <a:rPr lang="en-US" altLang="en-US">
                <a:latin typeface="Calibri" panose="020F0502020204030204" pitchFamily="34" charset="0"/>
              </a:rPr>
              <a:t>Voltage is one of the most difficult concepts for students to grasp.  It is the difference in electric potential energy per coulomb of charge between two points.  But for students, it is important for them to grasp that current is the actual amount of “stuff” (charges) that flows through the wires, and voltage is a measure of the energy of those charges.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BD9405C-B993-407C-8847-836FA3B1AB1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a:extLst>
              <a:ext uri="{FF2B5EF4-FFF2-40B4-BE49-F238E27FC236}">
                <a16:creationId xmlns:a16="http://schemas.microsoft.com/office/drawing/2014/main" id="{B1024AEA-3E5C-4F7E-A30D-E40AFE78C647}"/>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FBE02EF-B3FB-4A82-89AC-6F2D0B16B16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a:extLst>
              <a:ext uri="{FF2B5EF4-FFF2-40B4-BE49-F238E27FC236}">
                <a16:creationId xmlns:a16="http://schemas.microsoft.com/office/drawing/2014/main" id="{8A35E9D1-A6E2-4664-B538-CB328C42DB18}"/>
              </a:ext>
            </a:extLst>
          </p:cNvPr>
          <p:cNvSpPr>
            <a:spLocks noGrp="1" noChangeArrowheads="1"/>
          </p:cNvSpPr>
          <p:nvPr>
            <p:ph type="body" idx="1"/>
          </p:nvPr>
        </p:nvSpPr>
        <p:spPr/>
        <p:txBody>
          <a:bodyPr/>
          <a:lstStyle/>
          <a:p>
            <a:pPr eaLnBrk="1" hangingPunct="1">
              <a:defRPr/>
            </a:pPr>
            <a:r>
              <a:rPr lang="en-US" dirty="0">
                <a:ea typeface="ＭＳ Ｐゴシック" charset="0"/>
              </a:rPr>
              <a:t>Mouse over this slide to make the animation bar visible.  If this animation does not function on your setup, use the one in the e-Book. </a:t>
            </a:r>
          </a:p>
          <a:p>
            <a:pPr eaLnBrk="1" hangingPunct="1">
              <a:defRPr/>
            </a:pPr>
            <a:endParaRPr lang="en-US" dirty="0">
              <a:ea typeface="ＭＳ Ｐゴシック" charset="0"/>
            </a:endParaRPr>
          </a:p>
          <a:p>
            <a:pPr eaLnBrk="1" hangingPunct="1">
              <a:defRPr/>
            </a:pPr>
            <a:r>
              <a:rPr lang="en-US" dirty="0">
                <a:ea typeface="ＭＳ Ｐゴシック" charset="0"/>
              </a:rPr>
              <a:t>Water always flows from a position of high gravitational potential energy to a position of lower potential energy.</a:t>
            </a:r>
          </a:p>
          <a:p>
            <a:pPr eaLnBrk="1" hangingPunct="1">
              <a:defRPr/>
            </a:pPr>
            <a:r>
              <a:rPr lang="en-US" dirty="0">
                <a:ea typeface="ＭＳ Ｐゴシック" charset="0"/>
              </a:rPr>
              <a:t>Charges always flow from a position of high electric potential to a position of lower electric potential.</a:t>
            </a:r>
          </a:p>
          <a:p>
            <a:pPr eaLnBrk="1" hangingPunct="1">
              <a:defRPr/>
            </a:pPr>
            <a:endParaRPr lang="en-US" dirty="0">
              <a:ea typeface="ＭＳ Ｐゴシック" charset="0"/>
            </a:endParaRPr>
          </a:p>
          <a:p>
            <a:pPr eaLnBrk="1" hangingPunct="1">
              <a:defRPr/>
            </a:pPr>
            <a:r>
              <a:rPr lang="en-US" dirty="0">
                <a:ea typeface="ＭＳ Ｐゴシック"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DC475F-D9DB-464F-9F45-80880893984E}"/>
              </a:ext>
            </a:extLst>
          </p:cNvPr>
          <p:cNvSpPr>
            <a:spLocks noGrp="1"/>
          </p:cNvSpPr>
          <p:nvPr>
            <p:ph type="dt" sz="half" idx="10"/>
          </p:nvPr>
        </p:nvSpPr>
        <p:spPr/>
        <p:txBody>
          <a:bodyPr/>
          <a:lstStyle>
            <a:lvl1pPr>
              <a:defRPr/>
            </a:lvl1pPr>
          </a:lstStyle>
          <a:p>
            <a:fld id="{0553EF2F-E60D-4BEE-B43A-36476753CE37}" type="datetime1">
              <a:rPr lang="en-US" altLang="en-US"/>
              <a:pPr/>
              <a:t>3/27/2020</a:t>
            </a:fld>
            <a:endParaRPr lang="en-US" altLang="en-US"/>
          </a:p>
        </p:txBody>
      </p:sp>
      <p:sp>
        <p:nvSpPr>
          <p:cNvPr id="5" name="Footer Placeholder 4">
            <a:extLst>
              <a:ext uri="{FF2B5EF4-FFF2-40B4-BE49-F238E27FC236}">
                <a16:creationId xmlns:a16="http://schemas.microsoft.com/office/drawing/2014/main" id="{40E4E16C-38FF-496A-9758-BDF140DD2D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D95EA9-D99A-40F4-9919-268F73FEFD82}"/>
              </a:ext>
            </a:extLst>
          </p:cNvPr>
          <p:cNvSpPr>
            <a:spLocks noGrp="1"/>
          </p:cNvSpPr>
          <p:nvPr>
            <p:ph type="sldNum" sz="quarter" idx="12"/>
          </p:nvPr>
        </p:nvSpPr>
        <p:spPr/>
        <p:txBody>
          <a:bodyPr/>
          <a:lstStyle>
            <a:lvl1pPr>
              <a:defRPr/>
            </a:lvl1pPr>
          </a:lstStyle>
          <a:p>
            <a:fld id="{DE61AEDC-CA84-45C9-8B92-607DF581D1BB}" type="slidenum">
              <a:rPr lang="en-US" altLang="en-US"/>
              <a:pPr/>
              <a:t>‹#›</a:t>
            </a:fld>
            <a:endParaRPr lang="en-US" altLang="en-US"/>
          </a:p>
        </p:txBody>
      </p:sp>
    </p:spTree>
    <p:extLst>
      <p:ext uri="{BB962C8B-B14F-4D97-AF65-F5344CB8AC3E}">
        <p14:creationId xmlns:p14="http://schemas.microsoft.com/office/powerpoint/2010/main" val="154955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C7B8E-BF42-4656-86B7-1DE59E195765}"/>
              </a:ext>
            </a:extLst>
          </p:cNvPr>
          <p:cNvSpPr>
            <a:spLocks noGrp="1"/>
          </p:cNvSpPr>
          <p:nvPr>
            <p:ph type="dt" sz="half" idx="10"/>
          </p:nvPr>
        </p:nvSpPr>
        <p:spPr/>
        <p:txBody>
          <a:bodyPr/>
          <a:lstStyle>
            <a:lvl1pPr>
              <a:defRPr/>
            </a:lvl1pPr>
          </a:lstStyle>
          <a:p>
            <a:fld id="{D7D2DE4A-6CDC-4EC1-8C2E-436A73CEBD23}" type="datetime1">
              <a:rPr lang="en-US" altLang="en-US"/>
              <a:pPr/>
              <a:t>3/27/2020</a:t>
            </a:fld>
            <a:endParaRPr lang="en-US" altLang="en-US"/>
          </a:p>
        </p:txBody>
      </p:sp>
      <p:sp>
        <p:nvSpPr>
          <p:cNvPr id="5" name="Footer Placeholder 4">
            <a:extLst>
              <a:ext uri="{FF2B5EF4-FFF2-40B4-BE49-F238E27FC236}">
                <a16:creationId xmlns:a16="http://schemas.microsoft.com/office/drawing/2014/main" id="{DFCF2957-AD12-4437-8C4F-8C50FFACED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A425BC-D871-4941-B59A-58AF6D9702EA}"/>
              </a:ext>
            </a:extLst>
          </p:cNvPr>
          <p:cNvSpPr>
            <a:spLocks noGrp="1"/>
          </p:cNvSpPr>
          <p:nvPr>
            <p:ph type="sldNum" sz="quarter" idx="12"/>
          </p:nvPr>
        </p:nvSpPr>
        <p:spPr/>
        <p:txBody>
          <a:bodyPr/>
          <a:lstStyle>
            <a:lvl1pPr>
              <a:defRPr/>
            </a:lvl1pPr>
          </a:lstStyle>
          <a:p>
            <a:fld id="{D9BE807E-1FEF-4CE5-AF9E-2DA33BF35870}" type="slidenum">
              <a:rPr lang="en-US" altLang="en-US"/>
              <a:pPr/>
              <a:t>‹#›</a:t>
            </a:fld>
            <a:endParaRPr lang="en-US" altLang="en-US"/>
          </a:p>
        </p:txBody>
      </p:sp>
    </p:spTree>
    <p:extLst>
      <p:ext uri="{BB962C8B-B14F-4D97-AF65-F5344CB8AC3E}">
        <p14:creationId xmlns:p14="http://schemas.microsoft.com/office/powerpoint/2010/main" val="273220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6C3F6-E265-4264-8197-AA2A05A0B475}"/>
              </a:ext>
            </a:extLst>
          </p:cNvPr>
          <p:cNvSpPr>
            <a:spLocks noGrp="1"/>
          </p:cNvSpPr>
          <p:nvPr>
            <p:ph type="dt" sz="half" idx="10"/>
          </p:nvPr>
        </p:nvSpPr>
        <p:spPr/>
        <p:txBody>
          <a:bodyPr/>
          <a:lstStyle>
            <a:lvl1pPr>
              <a:defRPr/>
            </a:lvl1pPr>
          </a:lstStyle>
          <a:p>
            <a:fld id="{AAA8F945-2C19-4557-AA58-C1E963A10CFA}" type="datetime1">
              <a:rPr lang="en-US" altLang="en-US"/>
              <a:pPr/>
              <a:t>3/27/2020</a:t>
            </a:fld>
            <a:endParaRPr lang="en-US" altLang="en-US"/>
          </a:p>
        </p:txBody>
      </p:sp>
      <p:sp>
        <p:nvSpPr>
          <p:cNvPr id="5" name="Footer Placeholder 4">
            <a:extLst>
              <a:ext uri="{FF2B5EF4-FFF2-40B4-BE49-F238E27FC236}">
                <a16:creationId xmlns:a16="http://schemas.microsoft.com/office/drawing/2014/main" id="{7A57B7EF-F0D2-4ACA-B66B-4D91D7BB9D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2BC5E4-55FF-4A53-AC18-694736B03FAC}"/>
              </a:ext>
            </a:extLst>
          </p:cNvPr>
          <p:cNvSpPr>
            <a:spLocks noGrp="1"/>
          </p:cNvSpPr>
          <p:nvPr>
            <p:ph type="sldNum" sz="quarter" idx="12"/>
          </p:nvPr>
        </p:nvSpPr>
        <p:spPr/>
        <p:txBody>
          <a:bodyPr/>
          <a:lstStyle>
            <a:lvl1pPr>
              <a:defRPr/>
            </a:lvl1pPr>
          </a:lstStyle>
          <a:p>
            <a:fld id="{0075B609-62BD-4F14-88E1-885DADD98A7A}" type="slidenum">
              <a:rPr lang="en-US" altLang="en-US"/>
              <a:pPr/>
              <a:t>‹#›</a:t>
            </a:fld>
            <a:endParaRPr lang="en-US" altLang="en-US"/>
          </a:p>
        </p:txBody>
      </p:sp>
    </p:spTree>
    <p:extLst>
      <p:ext uri="{BB962C8B-B14F-4D97-AF65-F5344CB8AC3E}">
        <p14:creationId xmlns:p14="http://schemas.microsoft.com/office/powerpoint/2010/main" val="297613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B21F0-6AA5-4307-9D09-196EEEDB7467}"/>
              </a:ext>
            </a:extLst>
          </p:cNvPr>
          <p:cNvSpPr>
            <a:spLocks noGrp="1"/>
          </p:cNvSpPr>
          <p:nvPr>
            <p:ph type="dt" sz="half" idx="10"/>
          </p:nvPr>
        </p:nvSpPr>
        <p:spPr/>
        <p:txBody>
          <a:bodyPr/>
          <a:lstStyle>
            <a:lvl1pPr>
              <a:defRPr/>
            </a:lvl1pPr>
          </a:lstStyle>
          <a:p>
            <a:fld id="{58247650-7A23-4D0B-A11B-2645DBD01859}" type="datetime1">
              <a:rPr lang="en-US" altLang="en-US"/>
              <a:pPr/>
              <a:t>3/27/2020</a:t>
            </a:fld>
            <a:endParaRPr lang="en-US" altLang="en-US"/>
          </a:p>
        </p:txBody>
      </p:sp>
      <p:sp>
        <p:nvSpPr>
          <p:cNvPr id="5" name="Footer Placeholder 4">
            <a:extLst>
              <a:ext uri="{FF2B5EF4-FFF2-40B4-BE49-F238E27FC236}">
                <a16:creationId xmlns:a16="http://schemas.microsoft.com/office/drawing/2014/main" id="{E4FC285E-1FEE-4BB3-9E85-5133C099C9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3C8ECF-9CFD-4AA6-8DAE-AA76CE09CC6F}"/>
              </a:ext>
            </a:extLst>
          </p:cNvPr>
          <p:cNvSpPr>
            <a:spLocks noGrp="1"/>
          </p:cNvSpPr>
          <p:nvPr>
            <p:ph type="sldNum" sz="quarter" idx="12"/>
          </p:nvPr>
        </p:nvSpPr>
        <p:spPr/>
        <p:txBody>
          <a:bodyPr/>
          <a:lstStyle>
            <a:lvl1pPr>
              <a:defRPr/>
            </a:lvl1pPr>
          </a:lstStyle>
          <a:p>
            <a:fld id="{7858BE81-2A2A-49E8-8C36-6DECFC296704}" type="slidenum">
              <a:rPr lang="en-US" altLang="en-US"/>
              <a:pPr/>
              <a:t>‹#›</a:t>
            </a:fld>
            <a:endParaRPr lang="en-US" altLang="en-US"/>
          </a:p>
        </p:txBody>
      </p:sp>
    </p:spTree>
    <p:extLst>
      <p:ext uri="{BB962C8B-B14F-4D97-AF65-F5344CB8AC3E}">
        <p14:creationId xmlns:p14="http://schemas.microsoft.com/office/powerpoint/2010/main" val="155293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FE1D57-AAE0-44F5-899B-9BD60EE1413A}"/>
              </a:ext>
            </a:extLst>
          </p:cNvPr>
          <p:cNvSpPr>
            <a:spLocks noGrp="1"/>
          </p:cNvSpPr>
          <p:nvPr>
            <p:ph type="dt" sz="half" idx="10"/>
          </p:nvPr>
        </p:nvSpPr>
        <p:spPr/>
        <p:txBody>
          <a:bodyPr/>
          <a:lstStyle>
            <a:lvl1pPr>
              <a:defRPr/>
            </a:lvl1pPr>
          </a:lstStyle>
          <a:p>
            <a:fld id="{C7861684-88BC-4F5B-82D3-4482B271E336}" type="datetime1">
              <a:rPr lang="en-US" altLang="en-US"/>
              <a:pPr/>
              <a:t>3/27/2020</a:t>
            </a:fld>
            <a:endParaRPr lang="en-US" altLang="en-US"/>
          </a:p>
        </p:txBody>
      </p:sp>
      <p:sp>
        <p:nvSpPr>
          <p:cNvPr id="5" name="Footer Placeholder 4">
            <a:extLst>
              <a:ext uri="{FF2B5EF4-FFF2-40B4-BE49-F238E27FC236}">
                <a16:creationId xmlns:a16="http://schemas.microsoft.com/office/drawing/2014/main" id="{D3FFD679-CDFB-4AC7-9CFE-CA4E60D690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071DA0-6242-4FD2-8395-8D386AB7596D}"/>
              </a:ext>
            </a:extLst>
          </p:cNvPr>
          <p:cNvSpPr>
            <a:spLocks noGrp="1"/>
          </p:cNvSpPr>
          <p:nvPr>
            <p:ph type="sldNum" sz="quarter" idx="12"/>
          </p:nvPr>
        </p:nvSpPr>
        <p:spPr/>
        <p:txBody>
          <a:bodyPr/>
          <a:lstStyle>
            <a:lvl1pPr>
              <a:defRPr/>
            </a:lvl1pPr>
          </a:lstStyle>
          <a:p>
            <a:fld id="{ECB769ED-D719-432D-8577-DE5C31B506FA}" type="slidenum">
              <a:rPr lang="en-US" altLang="en-US"/>
              <a:pPr/>
              <a:t>‹#›</a:t>
            </a:fld>
            <a:endParaRPr lang="en-US" altLang="en-US"/>
          </a:p>
        </p:txBody>
      </p:sp>
    </p:spTree>
    <p:extLst>
      <p:ext uri="{BB962C8B-B14F-4D97-AF65-F5344CB8AC3E}">
        <p14:creationId xmlns:p14="http://schemas.microsoft.com/office/powerpoint/2010/main" val="45624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9589D1B-0A5C-4381-A473-C3E31D09072F}"/>
              </a:ext>
            </a:extLst>
          </p:cNvPr>
          <p:cNvSpPr>
            <a:spLocks noGrp="1"/>
          </p:cNvSpPr>
          <p:nvPr>
            <p:ph type="dt" sz="half" idx="10"/>
          </p:nvPr>
        </p:nvSpPr>
        <p:spPr/>
        <p:txBody>
          <a:bodyPr/>
          <a:lstStyle>
            <a:lvl1pPr>
              <a:defRPr/>
            </a:lvl1pPr>
          </a:lstStyle>
          <a:p>
            <a:fld id="{AA666F90-9C4D-491E-ADD1-0BCBCA6722D4}" type="datetime1">
              <a:rPr lang="en-US" altLang="en-US"/>
              <a:pPr/>
              <a:t>3/27/2020</a:t>
            </a:fld>
            <a:endParaRPr lang="en-US" altLang="en-US"/>
          </a:p>
        </p:txBody>
      </p:sp>
      <p:sp>
        <p:nvSpPr>
          <p:cNvPr id="6" name="Footer Placeholder 4">
            <a:extLst>
              <a:ext uri="{FF2B5EF4-FFF2-40B4-BE49-F238E27FC236}">
                <a16:creationId xmlns:a16="http://schemas.microsoft.com/office/drawing/2014/main" id="{9D9585A0-1C08-4416-A6A6-FF8920E45E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D9F638-0847-4694-91C6-7812DB214881}"/>
              </a:ext>
            </a:extLst>
          </p:cNvPr>
          <p:cNvSpPr>
            <a:spLocks noGrp="1"/>
          </p:cNvSpPr>
          <p:nvPr>
            <p:ph type="sldNum" sz="quarter" idx="12"/>
          </p:nvPr>
        </p:nvSpPr>
        <p:spPr/>
        <p:txBody>
          <a:bodyPr/>
          <a:lstStyle>
            <a:lvl1pPr>
              <a:defRPr/>
            </a:lvl1pPr>
          </a:lstStyle>
          <a:p>
            <a:fld id="{97911A0C-EE0A-496E-8A71-D861786C0419}" type="slidenum">
              <a:rPr lang="en-US" altLang="en-US"/>
              <a:pPr/>
              <a:t>‹#›</a:t>
            </a:fld>
            <a:endParaRPr lang="en-US" altLang="en-US"/>
          </a:p>
        </p:txBody>
      </p:sp>
    </p:spTree>
    <p:extLst>
      <p:ext uri="{BB962C8B-B14F-4D97-AF65-F5344CB8AC3E}">
        <p14:creationId xmlns:p14="http://schemas.microsoft.com/office/powerpoint/2010/main" val="383901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A4398BF-70C7-44AC-8056-8D71D387E089}"/>
              </a:ext>
            </a:extLst>
          </p:cNvPr>
          <p:cNvSpPr>
            <a:spLocks noGrp="1"/>
          </p:cNvSpPr>
          <p:nvPr>
            <p:ph type="dt" sz="half" idx="10"/>
          </p:nvPr>
        </p:nvSpPr>
        <p:spPr/>
        <p:txBody>
          <a:bodyPr/>
          <a:lstStyle>
            <a:lvl1pPr>
              <a:defRPr/>
            </a:lvl1pPr>
          </a:lstStyle>
          <a:p>
            <a:fld id="{2CB35CD6-C69B-421C-86AA-E4B2D4A858AF}" type="datetime1">
              <a:rPr lang="en-US" altLang="en-US"/>
              <a:pPr/>
              <a:t>3/27/2020</a:t>
            </a:fld>
            <a:endParaRPr lang="en-US" altLang="en-US"/>
          </a:p>
        </p:txBody>
      </p:sp>
      <p:sp>
        <p:nvSpPr>
          <p:cNvPr id="8" name="Footer Placeholder 4">
            <a:extLst>
              <a:ext uri="{FF2B5EF4-FFF2-40B4-BE49-F238E27FC236}">
                <a16:creationId xmlns:a16="http://schemas.microsoft.com/office/drawing/2014/main" id="{5241926B-6DDA-403B-B1EA-986497ABF9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E74DE03-C773-47E0-BCBB-ABED5F42FCE0}"/>
              </a:ext>
            </a:extLst>
          </p:cNvPr>
          <p:cNvSpPr>
            <a:spLocks noGrp="1"/>
          </p:cNvSpPr>
          <p:nvPr>
            <p:ph type="sldNum" sz="quarter" idx="12"/>
          </p:nvPr>
        </p:nvSpPr>
        <p:spPr/>
        <p:txBody>
          <a:bodyPr/>
          <a:lstStyle>
            <a:lvl1pPr>
              <a:defRPr/>
            </a:lvl1pPr>
          </a:lstStyle>
          <a:p>
            <a:fld id="{47E18DED-86E2-4A43-8270-4354D0CA961B}" type="slidenum">
              <a:rPr lang="en-US" altLang="en-US"/>
              <a:pPr/>
              <a:t>‹#›</a:t>
            </a:fld>
            <a:endParaRPr lang="en-US" altLang="en-US"/>
          </a:p>
        </p:txBody>
      </p:sp>
    </p:spTree>
    <p:extLst>
      <p:ext uri="{BB962C8B-B14F-4D97-AF65-F5344CB8AC3E}">
        <p14:creationId xmlns:p14="http://schemas.microsoft.com/office/powerpoint/2010/main" val="384539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F702DB-247A-4394-BF54-4BFE96FA30F6}"/>
              </a:ext>
            </a:extLst>
          </p:cNvPr>
          <p:cNvSpPr>
            <a:spLocks noGrp="1"/>
          </p:cNvSpPr>
          <p:nvPr>
            <p:ph type="dt" sz="half" idx="10"/>
          </p:nvPr>
        </p:nvSpPr>
        <p:spPr/>
        <p:txBody>
          <a:bodyPr/>
          <a:lstStyle>
            <a:lvl1pPr>
              <a:defRPr/>
            </a:lvl1pPr>
          </a:lstStyle>
          <a:p>
            <a:fld id="{879494C1-2D75-448C-98B0-1BB1007C9A27}" type="datetime1">
              <a:rPr lang="en-US" altLang="en-US"/>
              <a:pPr/>
              <a:t>3/27/2020</a:t>
            </a:fld>
            <a:endParaRPr lang="en-US" altLang="en-US"/>
          </a:p>
        </p:txBody>
      </p:sp>
      <p:sp>
        <p:nvSpPr>
          <p:cNvPr id="4" name="Footer Placeholder 4">
            <a:extLst>
              <a:ext uri="{FF2B5EF4-FFF2-40B4-BE49-F238E27FC236}">
                <a16:creationId xmlns:a16="http://schemas.microsoft.com/office/drawing/2014/main" id="{7E27C0F1-0E9B-405B-B1CA-EE2777AC68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0DC2C4-2390-4135-BD45-F43A88C5B33B}"/>
              </a:ext>
            </a:extLst>
          </p:cNvPr>
          <p:cNvSpPr>
            <a:spLocks noGrp="1"/>
          </p:cNvSpPr>
          <p:nvPr>
            <p:ph type="sldNum" sz="quarter" idx="12"/>
          </p:nvPr>
        </p:nvSpPr>
        <p:spPr/>
        <p:txBody>
          <a:bodyPr/>
          <a:lstStyle>
            <a:lvl1pPr>
              <a:defRPr/>
            </a:lvl1pPr>
          </a:lstStyle>
          <a:p>
            <a:fld id="{8A75B983-285D-44D8-8127-F159A875E7DA}" type="slidenum">
              <a:rPr lang="en-US" altLang="en-US"/>
              <a:pPr/>
              <a:t>‹#›</a:t>
            </a:fld>
            <a:endParaRPr lang="en-US" altLang="en-US"/>
          </a:p>
        </p:txBody>
      </p:sp>
    </p:spTree>
    <p:extLst>
      <p:ext uri="{BB962C8B-B14F-4D97-AF65-F5344CB8AC3E}">
        <p14:creationId xmlns:p14="http://schemas.microsoft.com/office/powerpoint/2010/main" val="317696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A35228-3243-4623-A477-CBFF8F36B37B}"/>
              </a:ext>
            </a:extLst>
          </p:cNvPr>
          <p:cNvSpPr>
            <a:spLocks noGrp="1"/>
          </p:cNvSpPr>
          <p:nvPr>
            <p:ph type="dt" sz="half" idx="10"/>
          </p:nvPr>
        </p:nvSpPr>
        <p:spPr/>
        <p:txBody>
          <a:bodyPr/>
          <a:lstStyle>
            <a:lvl1pPr>
              <a:defRPr/>
            </a:lvl1pPr>
          </a:lstStyle>
          <a:p>
            <a:fld id="{6E1B073E-6A80-4AFE-A354-14D17890651F}" type="datetime1">
              <a:rPr lang="en-US" altLang="en-US"/>
              <a:pPr/>
              <a:t>3/27/2020</a:t>
            </a:fld>
            <a:endParaRPr lang="en-US" altLang="en-US"/>
          </a:p>
        </p:txBody>
      </p:sp>
      <p:sp>
        <p:nvSpPr>
          <p:cNvPr id="3" name="Footer Placeholder 4">
            <a:extLst>
              <a:ext uri="{FF2B5EF4-FFF2-40B4-BE49-F238E27FC236}">
                <a16:creationId xmlns:a16="http://schemas.microsoft.com/office/drawing/2014/main" id="{EB25A542-FEE4-4AE4-A751-9B057283AF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3469168-5EDE-4B10-9D73-90C90DA78EA5}"/>
              </a:ext>
            </a:extLst>
          </p:cNvPr>
          <p:cNvSpPr>
            <a:spLocks noGrp="1"/>
          </p:cNvSpPr>
          <p:nvPr>
            <p:ph type="sldNum" sz="quarter" idx="12"/>
          </p:nvPr>
        </p:nvSpPr>
        <p:spPr/>
        <p:txBody>
          <a:bodyPr/>
          <a:lstStyle>
            <a:lvl1pPr>
              <a:defRPr/>
            </a:lvl1pPr>
          </a:lstStyle>
          <a:p>
            <a:fld id="{50777533-5C3A-481D-8A59-AB031B421FB8}" type="slidenum">
              <a:rPr lang="en-US" altLang="en-US"/>
              <a:pPr/>
              <a:t>‹#›</a:t>
            </a:fld>
            <a:endParaRPr lang="en-US" altLang="en-US"/>
          </a:p>
        </p:txBody>
      </p:sp>
    </p:spTree>
    <p:extLst>
      <p:ext uri="{BB962C8B-B14F-4D97-AF65-F5344CB8AC3E}">
        <p14:creationId xmlns:p14="http://schemas.microsoft.com/office/powerpoint/2010/main" val="171924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0C3318-B8DA-40A0-94DC-CB2E4925750B}"/>
              </a:ext>
            </a:extLst>
          </p:cNvPr>
          <p:cNvSpPr>
            <a:spLocks noGrp="1"/>
          </p:cNvSpPr>
          <p:nvPr>
            <p:ph type="dt" sz="half" idx="10"/>
          </p:nvPr>
        </p:nvSpPr>
        <p:spPr/>
        <p:txBody>
          <a:bodyPr/>
          <a:lstStyle>
            <a:lvl1pPr>
              <a:defRPr/>
            </a:lvl1pPr>
          </a:lstStyle>
          <a:p>
            <a:fld id="{0D87383E-D705-479F-B66C-653B09D5F677}" type="datetime1">
              <a:rPr lang="en-US" altLang="en-US"/>
              <a:pPr/>
              <a:t>3/27/2020</a:t>
            </a:fld>
            <a:endParaRPr lang="en-US" altLang="en-US"/>
          </a:p>
        </p:txBody>
      </p:sp>
      <p:sp>
        <p:nvSpPr>
          <p:cNvPr id="6" name="Footer Placeholder 4">
            <a:extLst>
              <a:ext uri="{FF2B5EF4-FFF2-40B4-BE49-F238E27FC236}">
                <a16:creationId xmlns:a16="http://schemas.microsoft.com/office/drawing/2014/main" id="{A223A6CC-7E89-4AD0-BFB3-B740F2B208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52E8B2-5EC3-4936-B06C-509F0C90F6B0}"/>
              </a:ext>
            </a:extLst>
          </p:cNvPr>
          <p:cNvSpPr>
            <a:spLocks noGrp="1"/>
          </p:cNvSpPr>
          <p:nvPr>
            <p:ph type="sldNum" sz="quarter" idx="12"/>
          </p:nvPr>
        </p:nvSpPr>
        <p:spPr/>
        <p:txBody>
          <a:bodyPr/>
          <a:lstStyle>
            <a:lvl1pPr>
              <a:defRPr/>
            </a:lvl1pPr>
          </a:lstStyle>
          <a:p>
            <a:fld id="{0047A6AE-ED14-4EFE-81CE-34F95CDA8F6A}" type="slidenum">
              <a:rPr lang="en-US" altLang="en-US"/>
              <a:pPr/>
              <a:t>‹#›</a:t>
            </a:fld>
            <a:endParaRPr lang="en-US" altLang="en-US"/>
          </a:p>
        </p:txBody>
      </p:sp>
    </p:spTree>
    <p:extLst>
      <p:ext uri="{BB962C8B-B14F-4D97-AF65-F5344CB8AC3E}">
        <p14:creationId xmlns:p14="http://schemas.microsoft.com/office/powerpoint/2010/main" val="2092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6AB317-2A4B-4331-9DD9-AC5F20F0493C}"/>
              </a:ext>
            </a:extLst>
          </p:cNvPr>
          <p:cNvSpPr>
            <a:spLocks noGrp="1"/>
          </p:cNvSpPr>
          <p:nvPr>
            <p:ph type="dt" sz="half" idx="10"/>
          </p:nvPr>
        </p:nvSpPr>
        <p:spPr/>
        <p:txBody>
          <a:bodyPr/>
          <a:lstStyle>
            <a:lvl1pPr>
              <a:defRPr/>
            </a:lvl1pPr>
          </a:lstStyle>
          <a:p>
            <a:fld id="{732A4C11-E286-4393-874D-6AFC28425803}" type="datetime1">
              <a:rPr lang="en-US" altLang="en-US"/>
              <a:pPr/>
              <a:t>3/27/2020</a:t>
            </a:fld>
            <a:endParaRPr lang="en-US" altLang="en-US"/>
          </a:p>
        </p:txBody>
      </p:sp>
      <p:sp>
        <p:nvSpPr>
          <p:cNvPr id="6" name="Footer Placeholder 4">
            <a:extLst>
              <a:ext uri="{FF2B5EF4-FFF2-40B4-BE49-F238E27FC236}">
                <a16:creationId xmlns:a16="http://schemas.microsoft.com/office/drawing/2014/main" id="{F13A891D-B049-4302-9D50-596420A617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8AA67B-47C8-40C9-B4B9-4CA322E2F1A4}"/>
              </a:ext>
            </a:extLst>
          </p:cNvPr>
          <p:cNvSpPr>
            <a:spLocks noGrp="1"/>
          </p:cNvSpPr>
          <p:nvPr>
            <p:ph type="sldNum" sz="quarter" idx="12"/>
          </p:nvPr>
        </p:nvSpPr>
        <p:spPr/>
        <p:txBody>
          <a:bodyPr/>
          <a:lstStyle>
            <a:lvl1pPr>
              <a:defRPr/>
            </a:lvl1pPr>
          </a:lstStyle>
          <a:p>
            <a:fld id="{244B1B3B-8031-4195-9D6D-72F92F10E280}" type="slidenum">
              <a:rPr lang="en-US" altLang="en-US"/>
              <a:pPr/>
              <a:t>‹#›</a:t>
            </a:fld>
            <a:endParaRPr lang="en-US" altLang="en-US"/>
          </a:p>
        </p:txBody>
      </p:sp>
    </p:spTree>
    <p:extLst>
      <p:ext uri="{BB962C8B-B14F-4D97-AF65-F5344CB8AC3E}">
        <p14:creationId xmlns:p14="http://schemas.microsoft.com/office/powerpoint/2010/main" val="3810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EC2B06-E2E6-4EFF-8198-6350229B1509}"/>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8C97549-ADAC-43A1-B87D-C90C2994343F}"/>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7D52C4-5E99-48DE-84B6-30FFA0E045BB}"/>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3A934575-5C84-4499-AAB2-70FA519CA6F2}" type="datetime1">
              <a:rPr lang="en-US" altLang="en-US"/>
              <a:pPr/>
              <a:t>3/27/2020</a:t>
            </a:fld>
            <a:endParaRPr lang="en-US" altLang="en-US"/>
          </a:p>
        </p:txBody>
      </p:sp>
      <p:sp>
        <p:nvSpPr>
          <p:cNvPr id="5" name="Footer Placeholder 4">
            <a:extLst>
              <a:ext uri="{FF2B5EF4-FFF2-40B4-BE49-F238E27FC236}">
                <a16:creationId xmlns:a16="http://schemas.microsoft.com/office/drawing/2014/main" id="{7A55EC37-EA1D-4623-A1F5-778870D11397}"/>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AC3FA6-8143-492A-8088-EBB1FB3F384A}"/>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BA2104B-DC07-4562-A6A0-0569FD88A6CF}" type="slidenum">
              <a:rPr lang="en-US" altLang="en-US"/>
              <a:pPr/>
              <a:t>‹#›</a:t>
            </a:fld>
            <a:endParaRPr lang="en-US" altLang="en-US"/>
          </a:p>
        </p:txBody>
      </p:sp>
      <p:pic>
        <p:nvPicPr>
          <p:cNvPr id="1031" name="Picture 3" descr="PP_Slide_Footer_1280.png">
            <a:extLst>
              <a:ext uri="{FF2B5EF4-FFF2-40B4-BE49-F238E27FC236}">
                <a16:creationId xmlns:a16="http://schemas.microsoft.com/office/drawing/2014/main" id="{6BBE2DE5-6A6D-43BC-B0B5-7870F8F6B50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829175"/>
            <a:ext cx="9144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Volumes\Public\EssentialPhysics\Multimedia\SB\60\Lessons\5_1_2VoltageAndBatteries\Artwork\EnergyAndVoltsNewName.mp4"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BatteriesBackground.png">
            <a:extLst>
              <a:ext uri="{FF2B5EF4-FFF2-40B4-BE49-F238E27FC236}">
                <a16:creationId xmlns:a16="http://schemas.microsoft.com/office/drawing/2014/main" id="{20FF62DB-60F8-4BF5-AA9A-D74AB172A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65621E-1338-45A9-9516-0AEF9E818334}"/>
              </a:ext>
            </a:extLst>
          </p:cNvPr>
          <p:cNvSpPr>
            <a:spLocks noGrp="1"/>
          </p:cNvSpPr>
          <p:nvPr>
            <p:ph type="ctrTitle"/>
          </p:nvPr>
        </p:nvSpPr>
        <p:spPr>
          <a:xfrm>
            <a:off x="431800" y="434975"/>
            <a:ext cx="4140200" cy="1325563"/>
          </a:xfrm>
          <a:effectLst>
            <a:outerShdw blurRad="50800" dist="38100" dir="2700000" rotWithShape="0">
              <a:srgbClr val="000000">
                <a:alpha val="42999"/>
              </a:srgbClr>
            </a:outerShdw>
          </a:effectLst>
        </p:spPr>
        <p:txBody>
          <a:bodyPr anchor="t"/>
          <a:lstStyle/>
          <a:p>
            <a:pPr algn="l" eaLnBrk="1" hangingPunct="1">
              <a:defRPr/>
            </a:pPr>
            <a:r>
              <a:rPr lang="en-US" sz="5400" dirty="0">
                <a:solidFill>
                  <a:srgbClr val="254061"/>
                </a:solidFill>
                <a:latin typeface="Arial" charset="0"/>
                <a:ea typeface="ＭＳ Ｐゴシック" charset="0"/>
                <a:cs typeface="ＭＳ Ｐゴシック" charset="0"/>
              </a:rPr>
              <a:t>Voltage and batteries</a:t>
            </a:r>
          </a:p>
        </p:txBody>
      </p:sp>
      <p:pic>
        <p:nvPicPr>
          <p:cNvPr id="15363" name="Picture 2" descr="PP_Title_Slide_Footer_1280.png">
            <a:extLst>
              <a:ext uri="{FF2B5EF4-FFF2-40B4-BE49-F238E27FC236}">
                <a16:creationId xmlns:a16="http://schemas.microsoft.com/office/drawing/2014/main" id="{CBE99B1A-5468-4475-98F3-4C317B4895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291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44034" name="TextBox 6">
            <a:extLst>
              <a:ext uri="{FF2B5EF4-FFF2-40B4-BE49-F238E27FC236}">
                <a16:creationId xmlns:a16="http://schemas.microsoft.com/office/drawing/2014/main" id="{11D28808-D8E4-4989-99CE-A135A0F882C5}"/>
              </a:ext>
            </a:extLst>
          </p:cNvPr>
          <p:cNvSpPr txBox="1">
            <a:spLocks noChangeArrowheads="1"/>
          </p:cNvSpPr>
          <p:nvPr/>
        </p:nvSpPr>
        <p:spPr bwMode="auto">
          <a:xfrm>
            <a:off x="544513" y="1155700"/>
            <a:ext cx="4559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solidFill>
                  <a:srgbClr val="254061"/>
                </a:solidFill>
              </a:rPr>
              <a:t>Voltage is measured using a voltmeter or a digital multimeter.</a:t>
            </a:r>
            <a:endParaRPr lang="en-US" altLang="en-US" sz="1800" b="1">
              <a:solidFill>
                <a:srgbClr val="800000"/>
              </a:solidFill>
            </a:endParaRPr>
          </a:p>
        </p:txBody>
      </p:sp>
      <p:sp>
        <p:nvSpPr>
          <p:cNvPr id="44035" name="TextBox 6">
            <a:extLst>
              <a:ext uri="{FF2B5EF4-FFF2-40B4-BE49-F238E27FC236}">
                <a16:creationId xmlns:a16="http://schemas.microsoft.com/office/drawing/2014/main" id="{BED73D8E-6298-4C93-AF95-08279FC0E096}"/>
              </a:ext>
            </a:extLst>
          </p:cNvPr>
          <p:cNvSpPr txBox="1">
            <a:spLocks noChangeArrowheads="1"/>
          </p:cNvSpPr>
          <p:nvPr/>
        </p:nvSpPr>
        <p:spPr bwMode="auto">
          <a:xfrm>
            <a:off x="533400" y="2343150"/>
            <a:ext cx="48164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solidFill>
                  <a:srgbClr val="254061"/>
                </a:solidFill>
              </a:rPr>
              <a:t>To measure voltage, the two leads (wires) must touch the opposite ends of the battery or other circuit element.</a:t>
            </a:r>
            <a:endParaRPr lang="en-US" altLang="en-US" sz="1800" b="1" dirty="0">
              <a:solidFill>
                <a:srgbClr val="800000"/>
              </a:solidFill>
            </a:endParaRPr>
          </a:p>
        </p:txBody>
      </p:sp>
      <p:pic>
        <p:nvPicPr>
          <p:cNvPr id="44036" name="Picture 2" descr="Screen shot 2013-02-09 at 9.22.31 AM.png">
            <a:extLst>
              <a:ext uri="{FF2B5EF4-FFF2-40B4-BE49-F238E27FC236}">
                <a16:creationId xmlns:a16="http://schemas.microsoft.com/office/drawing/2014/main" id="{410C3C81-1DCA-4D07-8A27-96144D6D92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14182" y="1547019"/>
            <a:ext cx="40894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D46AF576-0822-4E04-9362-9AAE0FECD736}"/>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How is voltage measured?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53251" name="TextBox 7">
            <a:extLst>
              <a:ext uri="{FF2B5EF4-FFF2-40B4-BE49-F238E27FC236}">
                <a16:creationId xmlns:a16="http://schemas.microsoft.com/office/drawing/2014/main" id="{84D2C674-9442-4577-AEAD-C81950B426AD}"/>
              </a:ext>
            </a:extLst>
          </p:cNvPr>
          <p:cNvSpPr txBox="1">
            <a:spLocks noChangeArrowheads="1"/>
          </p:cNvSpPr>
          <p:nvPr/>
        </p:nvSpPr>
        <p:spPr bwMode="auto">
          <a:xfrm>
            <a:off x="569913" y="998538"/>
            <a:ext cx="5507037"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20000"/>
              </a:lnSpc>
              <a:defRPr/>
            </a:pPr>
            <a:r>
              <a:rPr lang="en-US" sz="1800" b="1" dirty="0">
                <a:solidFill>
                  <a:schemeClr val="accent1">
                    <a:lumMod val="50000"/>
                  </a:schemeClr>
                </a:solidFill>
              </a:rPr>
              <a:t>How do you connect batteries together to create a larger voltage than either battery alone?</a:t>
            </a:r>
          </a:p>
        </p:txBody>
      </p:sp>
      <p:sp>
        <p:nvSpPr>
          <p:cNvPr id="2" name="TextBox 1">
            <a:extLst>
              <a:ext uri="{FF2B5EF4-FFF2-40B4-BE49-F238E27FC236}">
                <a16:creationId xmlns:a16="http://schemas.microsoft.com/office/drawing/2014/main" id="{7B07BFD4-770E-4F43-81B6-2F97C2BD7C9D}"/>
              </a:ext>
            </a:extLst>
          </p:cNvPr>
          <p:cNvSpPr txBox="1"/>
          <p:nvPr/>
        </p:nvSpPr>
        <p:spPr>
          <a:xfrm>
            <a:off x="1057275" y="2000250"/>
            <a:ext cx="3444875" cy="1108075"/>
          </a:xfrm>
          <a:prstGeom prst="rect">
            <a:avLst/>
          </a:prstGeom>
          <a:solidFill>
            <a:schemeClr val="bg2">
              <a:lumMod val="20000"/>
              <a:lumOff val="80000"/>
            </a:schemeClr>
          </a:solidFill>
          <a:ln>
            <a:solidFill>
              <a:schemeClr val="accent1"/>
            </a:solidFill>
          </a:ln>
        </p:spPr>
        <p:txBody>
          <a:bodyPr>
            <a:spAutoFit/>
          </a:bodyPr>
          <a:lstStyle/>
          <a:p>
            <a:pPr algn="ctr">
              <a:defRPr/>
            </a:pPr>
            <a:r>
              <a:rPr lang="en-US" sz="2200" dirty="0">
                <a:solidFill>
                  <a:schemeClr val="accent1"/>
                </a:solidFill>
                <a:latin typeface="Arial" charset="0"/>
                <a:ea typeface="ＭＳ Ｐゴシック" charset="0"/>
                <a:cs typeface="ＭＳ Ｐゴシック" charset="0"/>
              </a:rPr>
              <a:t>Explain why this is the case by referring to the circuit diagrams.</a:t>
            </a:r>
          </a:p>
        </p:txBody>
      </p:sp>
      <p:sp>
        <p:nvSpPr>
          <p:cNvPr id="8" name="TextBox 7">
            <a:extLst>
              <a:ext uri="{FF2B5EF4-FFF2-40B4-BE49-F238E27FC236}">
                <a16:creationId xmlns:a16="http://schemas.microsoft.com/office/drawing/2014/main" id="{466F1C88-9456-4A6D-9AC2-F6F54B85ED5D}"/>
              </a:ext>
            </a:extLst>
          </p:cNvPr>
          <p:cNvSpPr txBox="1"/>
          <p:nvPr/>
        </p:nvSpPr>
        <p:spPr>
          <a:xfrm>
            <a:off x="1057275" y="3471863"/>
            <a:ext cx="3444875" cy="1108075"/>
          </a:xfrm>
          <a:prstGeom prst="rect">
            <a:avLst/>
          </a:prstGeom>
          <a:solidFill>
            <a:schemeClr val="accent1">
              <a:lumMod val="20000"/>
              <a:lumOff val="80000"/>
            </a:schemeClr>
          </a:solidFill>
          <a:ln>
            <a:solidFill>
              <a:schemeClr val="accent1"/>
            </a:solidFill>
          </a:ln>
        </p:spPr>
        <p:txBody>
          <a:bodyPr>
            <a:spAutoFit/>
          </a:bodyPr>
          <a:lstStyle/>
          <a:p>
            <a:pPr algn="ctr">
              <a:defRPr/>
            </a:pPr>
            <a:r>
              <a:rPr lang="en-US" sz="2200" dirty="0">
                <a:solidFill>
                  <a:schemeClr val="accent1"/>
                </a:solidFill>
                <a:latin typeface="Arial" charset="0"/>
                <a:ea typeface="ＭＳ Ｐゴシック" charset="0"/>
                <a:cs typeface="ＭＳ Ｐゴシック" charset="0"/>
              </a:rPr>
              <a:t>Explain why this is the case by using an analogy to water.</a:t>
            </a:r>
          </a:p>
        </p:txBody>
      </p:sp>
      <p:sp>
        <p:nvSpPr>
          <p:cNvPr id="6" name="Title 1">
            <a:extLst>
              <a:ext uri="{FF2B5EF4-FFF2-40B4-BE49-F238E27FC236}">
                <a16:creationId xmlns:a16="http://schemas.microsoft.com/office/drawing/2014/main" id="{769B18D5-2C30-4FA9-866F-A99B7F3B7234}"/>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Draw a conclusion</a:t>
            </a:r>
          </a:p>
        </p:txBody>
      </p:sp>
      <p:pic>
        <p:nvPicPr>
          <p:cNvPr id="60422" name="Picture 4" descr="Screen shot 2014-04-02 at 8.45.26 AM.png">
            <a:extLst>
              <a:ext uri="{FF2B5EF4-FFF2-40B4-BE49-F238E27FC236}">
                <a16:creationId xmlns:a16="http://schemas.microsoft.com/office/drawing/2014/main" id="{6DF6688E-9694-4F2F-A8DB-E8F633F0D6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370263"/>
            <a:ext cx="214153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descr="Screen shot 2014-04-02 at 8.45.03 AM.png">
            <a:extLst>
              <a:ext uri="{FF2B5EF4-FFF2-40B4-BE49-F238E27FC236}">
                <a16:creationId xmlns:a16="http://schemas.microsoft.com/office/drawing/2014/main" id="{1AFE48F0-9F08-4E44-AE38-20B4085013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700" y="1695450"/>
            <a:ext cx="21415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EF7D9B86-B897-4AE6-82B0-6C62DA0AEA1B}"/>
              </a:ext>
            </a:extLst>
          </p:cNvPr>
          <p:cNvSpPr txBox="1">
            <a:spLocks/>
          </p:cNvSpPr>
          <p:nvPr/>
        </p:nvSpPr>
        <p:spPr bwMode="auto">
          <a:xfrm>
            <a:off x="585788" y="1042988"/>
            <a:ext cx="5235575" cy="278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spcAft>
                <a:spcPts val="1200"/>
              </a:spcAft>
              <a:defRPr/>
            </a:pPr>
            <a:r>
              <a:rPr lang="en-US" sz="1800" b="1" dirty="0">
                <a:solidFill>
                  <a:srgbClr val="254061"/>
                </a:solidFill>
              </a:rPr>
              <a:t>To calculate the voltage across batteries connected in series or in parallel: </a:t>
            </a:r>
          </a:p>
          <a:p>
            <a:pPr marL="285750" indent="-285750" eaLnBrk="1" hangingPunct="1">
              <a:spcBef>
                <a:spcPct val="20000"/>
              </a:spcBef>
              <a:spcAft>
                <a:spcPts val="1200"/>
              </a:spcAft>
              <a:buFont typeface="Arial"/>
              <a:buChar char="•"/>
              <a:defRPr/>
            </a:pPr>
            <a:r>
              <a:rPr lang="en-US" sz="1800" b="1" dirty="0">
                <a:solidFill>
                  <a:srgbClr val="254061"/>
                </a:solidFill>
              </a:rPr>
              <a:t>When batteries are connected in </a:t>
            </a:r>
            <a:r>
              <a:rPr lang="en-US" sz="1800" b="1" i="1" dirty="0">
                <a:solidFill>
                  <a:schemeClr val="accent1">
                    <a:lumMod val="75000"/>
                  </a:schemeClr>
                </a:solidFill>
              </a:rPr>
              <a:t>series</a:t>
            </a:r>
            <a:r>
              <a:rPr lang="en-US" sz="1800" b="1" dirty="0">
                <a:solidFill>
                  <a:srgbClr val="254061"/>
                </a:solidFill>
              </a:rPr>
              <a:t>, the voltages </a:t>
            </a:r>
            <a:r>
              <a:rPr lang="en-US" sz="1800" b="1" u="sng" dirty="0">
                <a:solidFill>
                  <a:srgbClr val="254061"/>
                </a:solidFill>
              </a:rPr>
              <a:t>add</a:t>
            </a:r>
            <a:r>
              <a:rPr lang="en-US" sz="1800" b="1" dirty="0">
                <a:solidFill>
                  <a:srgbClr val="254061"/>
                </a:solidFill>
              </a:rPr>
              <a:t> together.</a:t>
            </a:r>
          </a:p>
          <a:p>
            <a:pPr marL="285750" indent="-285750" eaLnBrk="1" hangingPunct="1">
              <a:spcBef>
                <a:spcPct val="20000"/>
              </a:spcBef>
              <a:spcAft>
                <a:spcPts val="1200"/>
              </a:spcAft>
              <a:buFont typeface="Arial"/>
              <a:buChar char="•"/>
              <a:defRPr/>
            </a:pPr>
            <a:r>
              <a:rPr lang="en-US" sz="1800" b="1" dirty="0">
                <a:solidFill>
                  <a:srgbClr val="254061"/>
                </a:solidFill>
              </a:rPr>
              <a:t>When identical batteries are connected in </a:t>
            </a:r>
            <a:r>
              <a:rPr lang="en-US" sz="1800" b="1" i="1" dirty="0">
                <a:solidFill>
                  <a:schemeClr val="accent1">
                    <a:lumMod val="75000"/>
                  </a:schemeClr>
                </a:solidFill>
              </a:rPr>
              <a:t>parallel</a:t>
            </a:r>
            <a:r>
              <a:rPr lang="en-US" sz="1800" b="1" dirty="0">
                <a:solidFill>
                  <a:srgbClr val="254061"/>
                </a:solidFill>
              </a:rPr>
              <a:t>, the total voltage </a:t>
            </a:r>
            <a:r>
              <a:rPr lang="en-US" sz="1800" b="1" u="sng" dirty="0">
                <a:solidFill>
                  <a:srgbClr val="254061"/>
                </a:solidFill>
              </a:rPr>
              <a:t>remains the same</a:t>
            </a:r>
            <a:r>
              <a:rPr lang="en-US" sz="1800" b="1" dirty="0">
                <a:solidFill>
                  <a:srgbClr val="254061"/>
                </a:solidFill>
              </a:rPr>
              <a:t>.</a:t>
            </a:r>
          </a:p>
          <a:p>
            <a:pPr marL="0" indent="0" eaLnBrk="1" hangingPunct="1">
              <a:spcBef>
                <a:spcPct val="20000"/>
              </a:spcBef>
              <a:spcAft>
                <a:spcPts val="1200"/>
              </a:spcAft>
              <a:defRPr/>
            </a:pPr>
            <a:endParaRPr lang="en-US" sz="1800" b="1" dirty="0">
              <a:solidFill>
                <a:srgbClr val="254061"/>
              </a:solidFill>
            </a:endParaRPr>
          </a:p>
        </p:txBody>
      </p:sp>
      <p:sp>
        <p:nvSpPr>
          <p:cNvPr id="5" name="Title 1">
            <a:extLst>
              <a:ext uri="{FF2B5EF4-FFF2-40B4-BE49-F238E27FC236}">
                <a16:creationId xmlns:a16="http://schemas.microsoft.com/office/drawing/2014/main" id="{777C3864-8FEA-4D93-89D1-638FC39CDDD9}"/>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Summarizing the 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85F469-25E3-46D1-A652-8A8534E7DEDE}"/>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Why does it work this way?</a:t>
            </a:r>
          </a:p>
        </p:txBody>
      </p:sp>
      <p:sp>
        <p:nvSpPr>
          <p:cNvPr id="4" name="Content Placeholder 2">
            <a:extLst>
              <a:ext uri="{FF2B5EF4-FFF2-40B4-BE49-F238E27FC236}">
                <a16:creationId xmlns:a16="http://schemas.microsoft.com/office/drawing/2014/main" id="{0E84CAE5-AD14-452B-9721-2DD75A201018}"/>
              </a:ext>
            </a:extLst>
          </p:cNvPr>
          <p:cNvSpPr txBox="1">
            <a:spLocks/>
          </p:cNvSpPr>
          <p:nvPr/>
        </p:nvSpPr>
        <p:spPr bwMode="auto">
          <a:xfrm>
            <a:off x="579438" y="1798638"/>
            <a:ext cx="5118100"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spcAft>
                <a:spcPts val="1200"/>
              </a:spcAft>
              <a:defRPr/>
            </a:pPr>
            <a:r>
              <a:rPr lang="en-US" sz="1800" b="1" dirty="0">
                <a:solidFill>
                  <a:srgbClr val="254061"/>
                </a:solidFill>
              </a:rPr>
              <a:t>Electric charge (1 coulomb) passing through a 1.5 volt battery gains 1.5 joules of </a:t>
            </a:r>
            <a:r>
              <a:rPr lang="en-US" sz="1800" b="1" i="1" dirty="0">
                <a:solidFill>
                  <a:srgbClr val="254061"/>
                </a:solidFill>
                <a:latin typeface="Times New Roman"/>
                <a:cs typeface="Times New Roman"/>
              </a:rPr>
              <a:t>E</a:t>
            </a:r>
            <a:r>
              <a:rPr lang="en-US" sz="2000" b="1" i="1" baseline="-25000" dirty="0">
                <a:solidFill>
                  <a:srgbClr val="254061"/>
                </a:solidFill>
                <a:latin typeface="Times New Roman"/>
                <a:cs typeface="Times New Roman"/>
              </a:rPr>
              <a:t>p</a:t>
            </a:r>
            <a:r>
              <a:rPr lang="en-US" sz="1800" b="1" dirty="0">
                <a:solidFill>
                  <a:srgbClr val="254061"/>
                </a:solidFill>
              </a:rPr>
              <a:t>. </a:t>
            </a:r>
          </a:p>
          <a:p>
            <a:pPr marL="0" indent="0" eaLnBrk="1" hangingPunct="1">
              <a:spcBef>
                <a:spcPct val="20000"/>
              </a:spcBef>
              <a:spcAft>
                <a:spcPts val="1200"/>
              </a:spcAft>
              <a:defRPr/>
            </a:pPr>
            <a:r>
              <a:rPr lang="en-US" sz="1800" b="1" dirty="0">
                <a:solidFill>
                  <a:srgbClr val="254061"/>
                </a:solidFill>
              </a:rPr>
              <a:t>Passing through a second 1.5 volt battery gains </a:t>
            </a:r>
            <a:r>
              <a:rPr lang="en-US" sz="1800" b="1" i="1" dirty="0">
                <a:solidFill>
                  <a:schemeClr val="accent1">
                    <a:lumMod val="75000"/>
                  </a:schemeClr>
                </a:solidFill>
              </a:rPr>
              <a:t>another</a:t>
            </a:r>
            <a:r>
              <a:rPr lang="en-US" sz="1800" b="1" dirty="0">
                <a:solidFill>
                  <a:srgbClr val="254061"/>
                </a:solidFill>
              </a:rPr>
              <a:t> 1.5 joules of </a:t>
            </a:r>
            <a:r>
              <a:rPr lang="en-US" sz="1800" b="1" i="1" dirty="0">
                <a:solidFill>
                  <a:srgbClr val="254061"/>
                </a:solidFill>
                <a:latin typeface="Times New Roman"/>
                <a:cs typeface="Times New Roman"/>
              </a:rPr>
              <a:t>E</a:t>
            </a:r>
            <a:r>
              <a:rPr lang="en-US" sz="2000" b="1" i="1" baseline="-25000" dirty="0">
                <a:solidFill>
                  <a:srgbClr val="254061"/>
                </a:solidFill>
                <a:latin typeface="Times New Roman"/>
                <a:cs typeface="Times New Roman"/>
              </a:rPr>
              <a:t>p</a:t>
            </a:r>
            <a:r>
              <a:rPr lang="en-US" sz="1800" b="1" dirty="0">
                <a:solidFill>
                  <a:srgbClr val="254061"/>
                </a:solidFill>
              </a:rPr>
              <a:t>. </a:t>
            </a:r>
          </a:p>
          <a:p>
            <a:pPr marL="0" indent="0" eaLnBrk="1" hangingPunct="1">
              <a:spcBef>
                <a:spcPct val="20000"/>
              </a:spcBef>
              <a:spcAft>
                <a:spcPts val="1200"/>
              </a:spcAft>
              <a:defRPr/>
            </a:pPr>
            <a:endParaRPr lang="en-US" sz="1800" b="1" dirty="0">
              <a:solidFill>
                <a:srgbClr val="254061"/>
              </a:solidFill>
            </a:endParaRPr>
          </a:p>
          <a:p>
            <a:pPr marL="0" indent="0" eaLnBrk="1" hangingPunct="1">
              <a:spcBef>
                <a:spcPct val="20000"/>
              </a:spcBef>
              <a:spcAft>
                <a:spcPts val="1200"/>
              </a:spcAft>
              <a:defRPr/>
            </a:pPr>
            <a:endParaRPr lang="en-US" sz="1800" b="1" dirty="0">
              <a:solidFill>
                <a:srgbClr val="254061"/>
              </a:solidFill>
            </a:endParaRPr>
          </a:p>
          <a:p>
            <a:pPr marL="0" indent="0" eaLnBrk="1" hangingPunct="1">
              <a:spcBef>
                <a:spcPct val="20000"/>
              </a:spcBef>
              <a:spcAft>
                <a:spcPts val="1200"/>
              </a:spcAft>
              <a:defRPr/>
            </a:pPr>
            <a:endParaRPr lang="en-US" sz="1800" b="1" dirty="0">
              <a:solidFill>
                <a:srgbClr val="254061"/>
              </a:solidFill>
            </a:endParaRPr>
          </a:p>
        </p:txBody>
      </p:sp>
      <p:pic>
        <p:nvPicPr>
          <p:cNvPr id="64516" name="Picture 2" descr="Screen shot 2013-10-09 at 9.40.58 AM.png">
            <a:extLst>
              <a:ext uri="{FF2B5EF4-FFF2-40B4-BE49-F238E27FC236}">
                <a16:creationId xmlns:a16="http://schemas.microsoft.com/office/drawing/2014/main" id="{C15BCA2E-295E-435F-A2E3-51E57590F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162050"/>
            <a:ext cx="28003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CAD6D38B-F196-49DE-9550-61F2BE1F95C2}"/>
              </a:ext>
            </a:extLst>
          </p:cNvPr>
          <p:cNvSpPr txBox="1">
            <a:spLocks/>
          </p:cNvSpPr>
          <p:nvPr/>
        </p:nvSpPr>
        <p:spPr bwMode="auto">
          <a:xfrm>
            <a:off x="579438" y="1041400"/>
            <a:ext cx="4926012"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spcAft>
                <a:spcPts val="1200"/>
              </a:spcAft>
              <a:defRPr/>
            </a:pPr>
            <a:r>
              <a:rPr lang="en-US" sz="1800" b="1" dirty="0">
                <a:solidFill>
                  <a:srgbClr val="254061"/>
                </a:solidFill>
              </a:rPr>
              <a:t>When the batteries are connected in         </a:t>
            </a:r>
            <a:r>
              <a:rPr lang="en-US" sz="1800" b="1" i="1" dirty="0">
                <a:solidFill>
                  <a:schemeClr val="accent1">
                    <a:lumMod val="75000"/>
                  </a:schemeClr>
                </a:solidFill>
              </a:rPr>
              <a:t>series</a:t>
            </a:r>
            <a:r>
              <a:rPr lang="en-US" sz="1800" b="1" dirty="0">
                <a:solidFill>
                  <a:srgbClr val="254061"/>
                </a:solidFill>
              </a:rPr>
              <a:t>, the voltages </a:t>
            </a:r>
            <a:r>
              <a:rPr lang="en-US" sz="1800" b="1" u="sng" dirty="0">
                <a:solidFill>
                  <a:srgbClr val="254061"/>
                </a:solidFill>
              </a:rPr>
              <a:t>add</a:t>
            </a:r>
            <a:r>
              <a:rPr lang="en-US" sz="1800" b="1" dirty="0">
                <a:solidFill>
                  <a:srgbClr val="254061"/>
                </a:solidFill>
              </a:rPr>
              <a:t> together.</a:t>
            </a:r>
          </a:p>
        </p:txBody>
      </p:sp>
      <p:sp>
        <p:nvSpPr>
          <p:cNvPr id="64518" name="TextBox 8">
            <a:extLst>
              <a:ext uri="{FF2B5EF4-FFF2-40B4-BE49-F238E27FC236}">
                <a16:creationId xmlns:a16="http://schemas.microsoft.com/office/drawing/2014/main" id="{8D462C39-E11E-4CBF-ACB2-004F81CEB23A}"/>
              </a:ext>
            </a:extLst>
          </p:cNvPr>
          <p:cNvSpPr txBox="1">
            <a:spLocks noChangeArrowheads="1"/>
          </p:cNvSpPr>
          <p:nvPr/>
        </p:nvSpPr>
        <p:spPr bwMode="auto">
          <a:xfrm>
            <a:off x="652463" y="3629025"/>
            <a:ext cx="4168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spcAft>
                <a:spcPts val="1200"/>
              </a:spcAft>
            </a:pPr>
            <a:r>
              <a:rPr lang="en-US" altLang="en-US" sz="1800" b="1">
                <a:solidFill>
                  <a:srgbClr val="0000FF"/>
                </a:solidFill>
              </a:rPr>
              <a:t>It’s like climbing a stairway to the second floor, then another stairway to the third floor.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pic>
        <p:nvPicPr>
          <p:cNvPr id="66562" name="Picture 1" descr="Screen shot 2013-10-09 at 9.56.27 AM.png">
            <a:extLst>
              <a:ext uri="{FF2B5EF4-FFF2-40B4-BE49-F238E27FC236}">
                <a16:creationId xmlns:a16="http://schemas.microsoft.com/office/drawing/2014/main" id="{3A38DF24-1B16-4F89-BE0B-A61B957F0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1474788"/>
            <a:ext cx="39862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7C97270-07ED-4118-A41A-DB9B957FE2D0}"/>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Why does it work this way?</a:t>
            </a:r>
          </a:p>
        </p:txBody>
      </p:sp>
      <p:sp>
        <p:nvSpPr>
          <p:cNvPr id="66564" name="Content Placeholder 2">
            <a:extLst>
              <a:ext uri="{FF2B5EF4-FFF2-40B4-BE49-F238E27FC236}">
                <a16:creationId xmlns:a16="http://schemas.microsoft.com/office/drawing/2014/main" id="{3928865A-EFA2-48CC-A2CB-66B8484CFD14}"/>
              </a:ext>
            </a:extLst>
          </p:cNvPr>
          <p:cNvSpPr txBox="1">
            <a:spLocks/>
          </p:cNvSpPr>
          <p:nvPr/>
        </p:nvSpPr>
        <p:spPr bwMode="auto">
          <a:xfrm>
            <a:off x="579438" y="1798638"/>
            <a:ext cx="43640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spcAft>
                <a:spcPts val="1200"/>
              </a:spcAft>
            </a:pPr>
            <a:r>
              <a:rPr lang="en-US" altLang="en-US" sz="1800" b="1">
                <a:solidFill>
                  <a:srgbClr val="254061"/>
                </a:solidFill>
              </a:rPr>
              <a:t>Electric charge passes through one battery OR the other. </a:t>
            </a:r>
          </a:p>
          <a:p>
            <a:pPr eaLnBrk="1" hangingPunct="1">
              <a:spcBef>
                <a:spcPct val="20000"/>
              </a:spcBef>
              <a:spcAft>
                <a:spcPts val="1200"/>
              </a:spcAft>
            </a:pPr>
            <a:r>
              <a:rPr lang="en-US" altLang="en-US" sz="1800" b="1">
                <a:solidFill>
                  <a:srgbClr val="254061"/>
                </a:solidFill>
              </a:rPr>
              <a:t>It ONLY gains 1.5 joules of </a:t>
            </a:r>
            <a:r>
              <a:rPr lang="en-US" altLang="en-US" sz="1800" b="1" i="1">
                <a:solidFill>
                  <a:srgbClr val="254061"/>
                </a:solidFill>
                <a:latin typeface="Times New Roman" panose="02020603050405020304" pitchFamily="18" charset="0"/>
                <a:cs typeface="Times New Roman" panose="02020603050405020304" pitchFamily="18" charset="0"/>
              </a:rPr>
              <a:t>E</a:t>
            </a:r>
            <a:r>
              <a:rPr lang="en-US" altLang="en-US" sz="2000" b="1" i="1" baseline="-25000">
                <a:solidFill>
                  <a:srgbClr val="254061"/>
                </a:solidFill>
                <a:latin typeface="Times New Roman" panose="02020603050405020304" pitchFamily="18" charset="0"/>
                <a:cs typeface="Times New Roman" panose="02020603050405020304" pitchFamily="18" charset="0"/>
              </a:rPr>
              <a:t>p</a:t>
            </a:r>
            <a:r>
              <a:rPr lang="en-US" altLang="en-US" sz="1800" b="1">
                <a:solidFill>
                  <a:srgbClr val="254061"/>
                </a:solidFill>
              </a:rPr>
              <a:t> because  each charge ONLY passes through one battery.</a:t>
            </a:r>
          </a:p>
          <a:p>
            <a:pPr eaLnBrk="1" hangingPunct="1">
              <a:spcBef>
                <a:spcPct val="20000"/>
              </a:spcBef>
              <a:spcAft>
                <a:spcPts val="1200"/>
              </a:spcAft>
            </a:pPr>
            <a:endParaRPr lang="en-US" altLang="en-US" sz="1800" b="1">
              <a:solidFill>
                <a:srgbClr val="254061"/>
              </a:solidFill>
            </a:endParaRPr>
          </a:p>
          <a:p>
            <a:pPr eaLnBrk="1" hangingPunct="1">
              <a:spcBef>
                <a:spcPct val="20000"/>
              </a:spcBef>
              <a:spcAft>
                <a:spcPts val="1200"/>
              </a:spcAft>
            </a:pPr>
            <a:endParaRPr lang="en-US" altLang="en-US" sz="1800" b="1">
              <a:solidFill>
                <a:srgbClr val="254061"/>
              </a:solidFill>
            </a:endParaRPr>
          </a:p>
          <a:p>
            <a:pPr eaLnBrk="1" hangingPunct="1">
              <a:spcBef>
                <a:spcPct val="20000"/>
              </a:spcBef>
              <a:spcAft>
                <a:spcPts val="1200"/>
              </a:spcAft>
            </a:pPr>
            <a:endParaRPr lang="en-US" altLang="en-US" sz="1800" b="1">
              <a:solidFill>
                <a:srgbClr val="254061"/>
              </a:solidFill>
            </a:endParaRPr>
          </a:p>
        </p:txBody>
      </p:sp>
      <p:sp>
        <p:nvSpPr>
          <p:cNvPr id="7" name="Content Placeholder 2">
            <a:extLst>
              <a:ext uri="{FF2B5EF4-FFF2-40B4-BE49-F238E27FC236}">
                <a16:creationId xmlns:a16="http://schemas.microsoft.com/office/drawing/2014/main" id="{B5FE97BE-97BB-4786-A1E2-913AD0D6B510}"/>
              </a:ext>
            </a:extLst>
          </p:cNvPr>
          <p:cNvSpPr txBox="1">
            <a:spLocks/>
          </p:cNvSpPr>
          <p:nvPr/>
        </p:nvSpPr>
        <p:spPr bwMode="auto">
          <a:xfrm>
            <a:off x="579438" y="1041400"/>
            <a:ext cx="4926012"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spcAft>
                <a:spcPts val="1200"/>
              </a:spcAft>
              <a:defRPr/>
            </a:pPr>
            <a:r>
              <a:rPr lang="en-US" sz="1800" b="1" dirty="0">
                <a:solidFill>
                  <a:srgbClr val="254061"/>
                </a:solidFill>
              </a:rPr>
              <a:t>When the batteries are connected in </a:t>
            </a:r>
            <a:r>
              <a:rPr lang="en-US" sz="1800" b="1" i="1" dirty="0">
                <a:solidFill>
                  <a:schemeClr val="accent1">
                    <a:lumMod val="75000"/>
                  </a:schemeClr>
                </a:solidFill>
              </a:rPr>
              <a:t>parallel</a:t>
            </a:r>
            <a:r>
              <a:rPr lang="en-US" sz="1800" b="1" dirty="0">
                <a:solidFill>
                  <a:srgbClr val="254061"/>
                </a:solidFill>
              </a:rPr>
              <a:t>, the total voltage </a:t>
            </a:r>
            <a:r>
              <a:rPr lang="en-US" sz="1800" b="1" u="sng" dirty="0">
                <a:solidFill>
                  <a:srgbClr val="254061"/>
                </a:solidFill>
              </a:rPr>
              <a:t>remains the same</a:t>
            </a:r>
            <a:r>
              <a:rPr lang="en-US" sz="1800" b="1" dirty="0">
                <a:solidFill>
                  <a:srgbClr val="254061"/>
                </a:solidFill>
              </a:rPr>
              <a:t>.</a:t>
            </a:r>
          </a:p>
        </p:txBody>
      </p:sp>
      <p:sp>
        <p:nvSpPr>
          <p:cNvPr id="66566" name="TextBox 7">
            <a:extLst>
              <a:ext uri="{FF2B5EF4-FFF2-40B4-BE49-F238E27FC236}">
                <a16:creationId xmlns:a16="http://schemas.microsoft.com/office/drawing/2014/main" id="{7BDD3F74-0939-4A1D-A439-1285114A77C9}"/>
              </a:ext>
            </a:extLst>
          </p:cNvPr>
          <p:cNvSpPr txBox="1">
            <a:spLocks noChangeArrowheads="1"/>
          </p:cNvSpPr>
          <p:nvPr/>
        </p:nvSpPr>
        <p:spPr bwMode="auto">
          <a:xfrm>
            <a:off x="468313" y="3814763"/>
            <a:ext cx="4906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solidFill>
                  <a:srgbClr val="0000FF"/>
                </a:solidFill>
              </a:rPr>
              <a:t>It’s like climbing </a:t>
            </a:r>
            <a:r>
              <a:rPr lang="en-US" altLang="en-US" sz="1800" b="1" u="sng">
                <a:solidFill>
                  <a:srgbClr val="0000FF"/>
                </a:solidFill>
              </a:rPr>
              <a:t>either</a:t>
            </a:r>
            <a:r>
              <a:rPr lang="en-US" altLang="en-US" sz="1800" b="1">
                <a:solidFill>
                  <a:srgbClr val="0000FF"/>
                </a:solidFill>
              </a:rPr>
              <a:t> of two stairways from the first to second floor.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a:extLst>
              <a:ext uri="{FF2B5EF4-FFF2-40B4-BE49-F238E27FC236}">
                <a16:creationId xmlns:a16="http://schemas.microsoft.com/office/drawing/2014/main" id="{0FCDEA34-C3BA-42A0-89BB-D852B4CC3D05}"/>
              </a:ext>
            </a:extLst>
          </p:cNvPr>
          <p:cNvSpPr txBox="1">
            <a:spLocks/>
          </p:cNvSpPr>
          <p:nvPr/>
        </p:nvSpPr>
        <p:spPr bwMode="auto">
          <a:xfrm>
            <a:off x="582613" y="1046163"/>
            <a:ext cx="82613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spcAft>
                <a:spcPts val="1200"/>
              </a:spcAft>
            </a:pPr>
            <a:r>
              <a:rPr lang="en-US" altLang="en-US" sz="1800" b="1">
                <a:solidFill>
                  <a:srgbClr val="254061"/>
                </a:solidFill>
              </a:rPr>
              <a:t>Did you only use as many batteries as needed for your investigation?</a:t>
            </a:r>
          </a:p>
          <a:p>
            <a:pPr eaLnBrk="1" hangingPunct="1">
              <a:spcBef>
                <a:spcPct val="20000"/>
              </a:spcBef>
              <a:spcAft>
                <a:spcPts val="1200"/>
              </a:spcAft>
            </a:pPr>
            <a:r>
              <a:rPr lang="en-US" altLang="en-US" sz="1800" b="1">
                <a:solidFill>
                  <a:srgbClr val="254061"/>
                </a:solidFill>
              </a:rPr>
              <a:t>Batteries last for a long time, but what do you do when they are used up?</a:t>
            </a:r>
          </a:p>
          <a:p>
            <a:pPr eaLnBrk="1" hangingPunct="1">
              <a:spcBef>
                <a:spcPct val="20000"/>
              </a:spcBef>
              <a:spcAft>
                <a:spcPts val="1200"/>
              </a:spcAft>
            </a:pPr>
            <a:r>
              <a:rPr lang="en-US" altLang="en-US" sz="1800" b="1" i="1">
                <a:solidFill>
                  <a:srgbClr val="0000FF"/>
                </a:solidFill>
              </a:rPr>
              <a:t>Alkaline batteries</a:t>
            </a:r>
            <a:r>
              <a:rPr lang="en-US" altLang="en-US" sz="1800" b="1" i="1">
                <a:solidFill>
                  <a:srgbClr val="254061"/>
                </a:solidFill>
              </a:rPr>
              <a:t>:</a:t>
            </a:r>
            <a:r>
              <a:rPr lang="en-US" altLang="en-US" sz="1800" b="1">
                <a:solidFill>
                  <a:srgbClr val="254061"/>
                </a:solidFill>
              </a:rPr>
              <a:t>  These batteries </a:t>
            </a:r>
            <a:r>
              <a:rPr lang="en-US" altLang="en-US" sz="1800" b="1" i="1">
                <a:solidFill>
                  <a:srgbClr val="254061"/>
                </a:solidFill>
              </a:rPr>
              <a:t>used</a:t>
            </a:r>
            <a:r>
              <a:rPr lang="en-US" altLang="en-US" sz="1800" b="1">
                <a:solidFill>
                  <a:srgbClr val="254061"/>
                </a:solidFill>
              </a:rPr>
              <a:t> </a:t>
            </a:r>
            <a:r>
              <a:rPr lang="en-US" altLang="en-US" sz="1800" b="1" i="1">
                <a:solidFill>
                  <a:srgbClr val="254061"/>
                </a:solidFill>
              </a:rPr>
              <a:t>to</a:t>
            </a:r>
            <a:r>
              <a:rPr lang="en-US" altLang="en-US" sz="1800" b="1">
                <a:solidFill>
                  <a:srgbClr val="254061"/>
                </a:solidFill>
              </a:rPr>
              <a:t> contain mercury, and so would have to be disposed with hazardous waste.  Today, most alkaline batteries have no mercury and can be disposed in the trash.  Do not pile many batteries together, however, because they can connect with each other and become hot!</a:t>
            </a:r>
          </a:p>
          <a:p>
            <a:pPr eaLnBrk="1" hangingPunct="1">
              <a:spcBef>
                <a:spcPct val="20000"/>
              </a:spcBef>
              <a:spcAft>
                <a:spcPts val="1200"/>
              </a:spcAft>
            </a:pPr>
            <a:r>
              <a:rPr lang="en-US" altLang="en-US" sz="1800" b="1" i="1">
                <a:solidFill>
                  <a:srgbClr val="0000FF"/>
                </a:solidFill>
              </a:rPr>
              <a:t>Rechargeable batteries</a:t>
            </a:r>
            <a:r>
              <a:rPr lang="en-US" altLang="en-US" sz="1800" b="1" i="1">
                <a:solidFill>
                  <a:srgbClr val="254061"/>
                </a:solidFill>
              </a:rPr>
              <a:t>:  </a:t>
            </a:r>
            <a:r>
              <a:rPr lang="en-US" altLang="en-US" sz="1800" b="1">
                <a:solidFill>
                  <a:srgbClr val="254061"/>
                </a:solidFill>
              </a:rPr>
              <a:t>(nickel cadmium, lithium, car batteries, etc.)</a:t>
            </a:r>
            <a:r>
              <a:rPr lang="en-US" altLang="en-US" sz="1800" b="1" i="1">
                <a:solidFill>
                  <a:srgbClr val="254061"/>
                </a:solidFill>
              </a:rPr>
              <a:t>  </a:t>
            </a:r>
            <a:r>
              <a:rPr lang="en-US" altLang="en-US" sz="1800" b="1">
                <a:solidFill>
                  <a:srgbClr val="254061"/>
                </a:solidFill>
              </a:rPr>
              <a:t>These must be recycled directly at a waste management center or through an auto dealer or home hardware store.</a:t>
            </a:r>
          </a:p>
        </p:txBody>
      </p:sp>
      <p:sp>
        <p:nvSpPr>
          <p:cNvPr id="5" name="Title 1">
            <a:extLst>
              <a:ext uri="{FF2B5EF4-FFF2-40B4-BE49-F238E27FC236}">
                <a16:creationId xmlns:a16="http://schemas.microsoft.com/office/drawing/2014/main" id="{90B16C8E-0BA7-4D79-9E29-2F5270F2A48F}"/>
              </a:ext>
            </a:extLst>
          </p:cNvPr>
          <p:cNvSpPr txBox="1">
            <a:spLocks/>
          </p:cNvSpPr>
          <p:nvPr/>
        </p:nvSpPr>
        <p:spPr bwMode="auto">
          <a:xfrm>
            <a:off x="363538" y="139700"/>
            <a:ext cx="8616950"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Disposing of used batteries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1138" name="Picture 1" descr="Screen shot 2013-02-09 at 10.45.38 AM.png">
            <a:extLst>
              <a:ext uri="{FF2B5EF4-FFF2-40B4-BE49-F238E27FC236}">
                <a16:creationId xmlns:a16="http://schemas.microsoft.com/office/drawing/2014/main" id="{51FFFF1F-6992-40CA-926B-3474678A82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470025"/>
            <a:ext cx="61087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 descr="Screen shot 2013-02-09 at 10.48.04 AM.png">
            <a:extLst>
              <a:ext uri="{FF2B5EF4-FFF2-40B4-BE49-F238E27FC236}">
                <a16:creationId xmlns:a16="http://schemas.microsoft.com/office/drawing/2014/main" id="{CE1E9FBD-FE0E-4C78-91A3-FE67DA915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17575"/>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F1D86D8-9123-42EC-8698-6149F9AE2E8E}"/>
              </a:ext>
            </a:extLst>
          </p:cNvPr>
          <p:cNvSpPr txBox="1">
            <a:spLocks/>
          </p:cNvSpPr>
          <p:nvPr/>
        </p:nvSpPr>
        <p:spPr bwMode="auto">
          <a:xfrm>
            <a:off x="363538" y="165100"/>
            <a:ext cx="87804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4000">
                <a:solidFill>
                  <a:srgbClr val="254061"/>
                </a:solidFill>
              </a:rPr>
              <a:t>Going further:  What’s inside a battery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014D99C1-12BE-4408-B276-CE2123821DDF}"/>
              </a:ext>
            </a:extLst>
          </p:cNvPr>
          <p:cNvSpPr txBox="1">
            <a:spLocks/>
          </p:cNvSpPr>
          <p:nvPr/>
        </p:nvSpPr>
        <p:spPr bwMode="auto">
          <a:xfrm>
            <a:off x="544513" y="1065213"/>
            <a:ext cx="5781675" cy="325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ts val="1200"/>
              </a:spcAft>
              <a:buFont typeface="Arial" charset="0"/>
              <a:buChar char="•"/>
              <a:defRPr/>
            </a:pPr>
            <a:r>
              <a:rPr lang="en-US" sz="1800" b="1" dirty="0">
                <a:solidFill>
                  <a:srgbClr val="254061"/>
                </a:solidFill>
              </a:rPr>
              <a:t>Define </a:t>
            </a:r>
            <a:r>
              <a:rPr lang="en-US" sz="1800" b="1" i="1" dirty="0">
                <a:solidFill>
                  <a:schemeClr val="accent1">
                    <a:lumMod val="75000"/>
                  </a:schemeClr>
                </a:solidFill>
              </a:rPr>
              <a:t>voltage source</a:t>
            </a:r>
            <a:r>
              <a:rPr lang="en-US" sz="1800" b="1" dirty="0">
                <a:solidFill>
                  <a:srgbClr val="254061"/>
                </a:solidFill>
              </a:rPr>
              <a:t>.</a:t>
            </a:r>
          </a:p>
          <a:p>
            <a:pPr eaLnBrk="1" hangingPunct="1">
              <a:spcBef>
                <a:spcPct val="20000"/>
              </a:spcBef>
              <a:spcAft>
                <a:spcPts val="1200"/>
              </a:spcAft>
              <a:buFont typeface="Arial" charset="0"/>
              <a:buChar char="•"/>
              <a:defRPr/>
            </a:pPr>
            <a:r>
              <a:rPr lang="en-US" sz="1800" b="1" dirty="0">
                <a:solidFill>
                  <a:srgbClr val="254061"/>
                </a:solidFill>
              </a:rPr>
              <a:t>Distinguish between parallel and series arrangements of batteries.</a:t>
            </a:r>
          </a:p>
          <a:p>
            <a:pPr eaLnBrk="1" hangingPunct="1">
              <a:spcBef>
                <a:spcPct val="20000"/>
              </a:spcBef>
              <a:spcAft>
                <a:spcPts val="1200"/>
              </a:spcAft>
              <a:buFont typeface="Arial" charset="0"/>
              <a:buChar char="•"/>
              <a:defRPr/>
            </a:pPr>
            <a:r>
              <a:rPr lang="en-US" sz="1800" b="1" dirty="0">
                <a:solidFill>
                  <a:srgbClr val="254061"/>
                </a:solidFill>
              </a:rPr>
              <a:t>Construct electric circuits with batteries connected in series and in parallel. </a:t>
            </a:r>
          </a:p>
          <a:p>
            <a:pPr eaLnBrk="1" hangingPunct="1">
              <a:spcBef>
                <a:spcPct val="20000"/>
              </a:spcBef>
              <a:spcAft>
                <a:spcPts val="1200"/>
              </a:spcAft>
              <a:buFont typeface="Arial" charset="0"/>
              <a:buChar char="•"/>
              <a:defRPr/>
            </a:pPr>
            <a:r>
              <a:rPr lang="en-US" sz="1800" b="1" dirty="0">
                <a:solidFill>
                  <a:srgbClr val="254061"/>
                </a:solidFill>
              </a:rPr>
              <a:t>Calculate the combined voltage of batteries connected in series and in parallel.</a:t>
            </a:r>
          </a:p>
        </p:txBody>
      </p:sp>
      <p:pic>
        <p:nvPicPr>
          <p:cNvPr id="17410" name="Picture 3" descr="PP_Slide_Footer_1280.png">
            <a:extLst>
              <a:ext uri="{FF2B5EF4-FFF2-40B4-BE49-F238E27FC236}">
                <a16:creationId xmlns:a16="http://schemas.microsoft.com/office/drawing/2014/main" id="{C9EA8CA0-9B4A-47A2-87DB-6341709A8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29175"/>
            <a:ext cx="9144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192241B-9D52-4FE6-971F-A1C6014617CC}"/>
              </a:ext>
            </a:extLst>
          </p:cNvPr>
          <p:cNvSpPr txBox="1">
            <a:spLocks/>
          </p:cNvSpPr>
          <p:nvPr/>
        </p:nvSpPr>
        <p:spPr bwMode="auto">
          <a:xfrm>
            <a:off x="363538" y="139700"/>
            <a:ext cx="3683000"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atteriesBackground.png">
            <a:extLst>
              <a:ext uri="{FF2B5EF4-FFF2-40B4-BE49-F238E27FC236}">
                <a16:creationId xmlns:a16="http://schemas.microsoft.com/office/drawing/2014/main" id="{D16159A0-8B01-4CA5-A480-202D24AA9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A6E4F67-FC36-4215-A695-B91A654DD9F1}"/>
              </a:ext>
            </a:extLst>
          </p:cNvPr>
          <p:cNvSpPr txBox="1">
            <a:spLocks/>
          </p:cNvSpPr>
          <p:nvPr/>
        </p:nvSpPr>
        <p:spPr bwMode="auto">
          <a:xfrm>
            <a:off x="363538" y="139700"/>
            <a:ext cx="3683000"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Physics terms</a:t>
            </a:r>
          </a:p>
        </p:txBody>
      </p:sp>
      <p:sp>
        <p:nvSpPr>
          <p:cNvPr id="27651" name="Content Placeholder 2">
            <a:extLst>
              <a:ext uri="{FF2B5EF4-FFF2-40B4-BE49-F238E27FC236}">
                <a16:creationId xmlns:a16="http://schemas.microsoft.com/office/drawing/2014/main" id="{7378F9A6-6FB5-4F8A-ABF4-D2AAD321388F}"/>
              </a:ext>
            </a:extLst>
          </p:cNvPr>
          <p:cNvSpPr txBox="1">
            <a:spLocks/>
          </p:cNvSpPr>
          <p:nvPr/>
        </p:nvSpPr>
        <p:spPr bwMode="auto">
          <a:xfrm>
            <a:off x="539750" y="1049338"/>
            <a:ext cx="4427538"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spcAft>
                <a:spcPts val="1200"/>
              </a:spcAft>
              <a:buFont typeface="Arial" panose="020B0604020202020204" pitchFamily="34" charset="0"/>
              <a:buChar char="•"/>
            </a:pPr>
            <a:r>
              <a:rPr lang="en-US" altLang="en-US" sz="1800" b="1">
                <a:solidFill>
                  <a:srgbClr val="254061"/>
                </a:solidFill>
              </a:rPr>
              <a:t>voltage</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volt (V)</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battery</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voltmeter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1" descr="Ganot_Adolphe.Elementary_Treatise_1893.p795.png">
            <a:extLst>
              <a:ext uri="{FF2B5EF4-FFF2-40B4-BE49-F238E27FC236}">
                <a16:creationId xmlns:a16="http://schemas.microsoft.com/office/drawing/2014/main" id="{9AD7618A-1078-4EC8-9E1B-C85354459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63500"/>
            <a:ext cx="15113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
            <a:extLst>
              <a:ext uri="{FF2B5EF4-FFF2-40B4-BE49-F238E27FC236}">
                <a16:creationId xmlns:a16="http://schemas.microsoft.com/office/drawing/2014/main" id="{792E425D-C432-4C0F-AC80-1F4B7C1F53BB}"/>
              </a:ext>
            </a:extLst>
          </p:cNvPr>
          <p:cNvSpPr txBox="1">
            <a:spLocks noChangeArrowheads="1"/>
          </p:cNvSpPr>
          <p:nvPr/>
        </p:nvSpPr>
        <p:spPr bwMode="auto">
          <a:xfrm>
            <a:off x="555625" y="1154113"/>
            <a:ext cx="5757863"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sz="1800" b="1" dirty="0">
                <a:solidFill>
                  <a:srgbClr val="254061"/>
                </a:solidFill>
              </a:rPr>
              <a:t>Prior to 1800, no one knew how to create a steady supply of electric current. </a:t>
            </a:r>
          </a:p>
          <a:p>
            <a:pPr eaLnBrk="1" hangingPunct="1">
              <a:buFont typeface="Arial" charset="0"/>
              <a:buChar char="•"/>
              <a:defRPr/>
            </a:pPr>
            <a:endParaRPr lang="en-US" sz="1800" b="1" dirty="0">
              <a:solidFill>
                <a:srgbClr val="254061"/>
              </a:solidFill>
            </a:endParaRPr>
          </a:p>
          <a:p>
            <a:pPr marL="0" indent="0" eaLnBrk="1" hangingPunct="1">
              <a:defRPr/>
            </a:pPr>
            <a:r>
              <a:rPr lang="en-US" sz="1800" b="1" i="1" dirty="0">
                <a:solidFill>
                  <a:schemeClr val="accent1">
                    <a:lumMod val="75000"/>
                  </a:schemeClr>
                </a:solidFill>
              </a:rPr>
              <a:t>Alessandro Volta </a:t>
            </a:r>
            <a:r>
              <a:rPr lang="en-US" sz="1800" b="1" dirty="0">
                <a:solidFill>
                  <a:srgbClr val="254061"/>
                </a:solidFill>
              </a:rPr>
              <a:t>was the first to succeed.  </a:t>
            </a:r>
          </a:p>
          <a:p>
            <a:pPr eaLnBrk="1" hangingPunct="1">
              <a:buFont typeface="Arial" charset="0"/>
              <a:buChar char="•"/>
              <a:defRPr/>
            </a:pPr>
            <a:endParaRPr lang="en-US" sz="1800" b="1" dirty="0">
              <a:solidFill>
                <a:srgbClr val="254061"/>
              </a:solidFill>
            </a:endParaRPr>
          </a:p>
          <a:p>
            <a:pPr eaLnBrk="1" hangingPunct="1">
              <a:buFont typeface="Arial" charset="0"/>
              <a:buChar char="•"/>
              <a:defRPr/>
            </a:pPr>
            <a:r>
              <a:rPr lang="en-US" sz="1800" b="1" dirty="0">
                <a:solidFill>
                  <a:srgbClr val="254061"/>
                </a:solidFill>
              </a:rPr>
              <a:t>He discovered that placing two </a:t>
            </a:r>
            <a:r>
              <a:rPr lang="en-US" sz="1800" b="1" i="1" dirty="0">
                <a:solidFill>
                  <a:schemeClr val="accent1">
                    <a:lumMod val="75000"/>
                  </a:schemeClr>
                </a:solidFill>
              </a:rPr>
              <a:t>different metals</a:t>
            </a:r>
            <a:r>
              <a:rPr lang="en-US" sz="1800" b="1" dirty="0">
                <a:solidFill>
                  <a:schemeClr val="accent1">
                    <a:lumMod val="75000"/>
                  </a:schemeClr>
                </a:solidFill>
              </a:rPr>
              <a:t> </a:t>
            </a:r>
            <a:r>
              <a:rPr lang="en-US" sz="1800" b="1" dirty="0">
                <a:solidFill>
                  <a:srgbClr val="254061"/>
                </a:solidFill>
              </a:rPr>
              <a:t>in an acid or salt solution produced an electric current between the terminals.</a:t>
            </a:r>
          </a:p>
          <a:p>
            <a:pPr marL="0" indent="0" eaLnBrk="1" hangingPunct="1">
              <a:defRPr/>
            </a:pPr>
            <a:endParaRPr lang="en-US" sz="1800" b="1" dirty="0">
              <a:solidFill>
                <a:srgbClr val="254061"/>
              </a:solidFill>
            </a:endParaRPr>
          </a:p>
          <a:p>
            <a:pPr eaLnBrk="1" hangingPunct="1">
              <a:buFont typeface="Arial" charset="0"/>
              <a:buChar char="•"/>
              <a:defRPr/>
            </a:pPr>
            <a:r>
              <a:rPr lang="en-US" sz="1800" b="1" dirty="0">
                <a:solidFill>
                  <a:srgbClr val="254061"/>
                </a:solidFill>
              </a:rPr>
              <a:t>He connected multiple voltaic piles together to create a </a:t>
            </a:r>
            <a:r>
              <a:rPr lang="en-US" sz="1800" b="1" i="1" dirty="0">
                <a:solidFill>
                  <a:schemeClr val="accent1">
                    <a:lumMod val="75000"/>
                  </a:schemeClr>
                </a:solidFill>
              </a:rPr>
              <a:t>battery</a:t>
            </a:r>
            <a:r>
              <a:rPr lang="en-US" sz="1800" b="1" dirty="0">
                <a:solidFill>
                  <a:srgbClr val="254061"/>
                </a:solidFill>
              </a:rPr>
              <a:t> of them.</a:t>
            </a:r>
          </a:p>
          <a:p>
            <a:pPr marL="0" indent="0" eaLnBrk="1" hangingPunct="1">
              <a:defRPr/>
            </a:pPr>
            <a:endParaRPr lang="en-US" sz="1800" b="1" dirty="0">
              <a:solidFill>
                <a:srgbClr val="254061"/>
              </a:solidFill>
            </a:endParaRPr>
          </a:p>
          <a:p>
            <a:pPr eaLnBrk="1" hangingPunct="1">
              <a:buFont typeface="Arial" charset="0"/>
              <a:buChar char="•"/>
              <a:defRPr/>
            </a:pPr>
            <a:endParaRPr lang="en-US" sz="1800" b="1" dirty="0">
              <a:solidFill>
                <a:srgbClr val="254061"/>
              </a:solidFill>
            </a:endParaRPr>
          </a:p>
        </p:txBody>
      </p:sp>
      <p:sp>
        <p:nvSpPr>
          <p:cNvPr id="29700" name="TextBox 3">
            <a:extLst>
              <a:ext uri="{FF2B5EF4-FFF2-40B4-BE49-F238E27FC236}">
                <a16:creationId xmlns:a16="http://schemas.microsoft.com/office/drawing/2014/main" id="{DDA49B49-B272-4FAB-9CA2-ADC52074A860}"/>
              </a:ext>
            </a:extLst>
          </p:cNvPr>
          <p:cNvSpPr txBox="1">
            <a:spLocks noChangeArrowheads="1"/>
          </p:cNvSpPr>
          <p:nvPr/>
        </p:nvSpPr>
        <p:spPr bwMode="auto">
          <a:xfrm>
            <a:off x="6807200" y="4556125"/>
            <a:ext cx="210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chemeClr val="bg1"/>
                </a:solidFill>
              </a:rPr>
              <a:t>Adolphe Ganot, </a:t>
            </a:r>
            <a:r>
              <a:rPr lang="en-US" altLang="en-US" sz="1200" i="1">
                <a:solidFill>
                  <a:schemeClr val="bg1"/>
                </a:solidFill>
              </a:rPr>
              <a:t>Elementary Treatise on Physics</a:t>
            </a:r>
            <a:r>
              <a:rPr lang="en-US" altLang="en-US" sz="1200">
                <a:solidFill>
                  <a:schemeClr val="bg1"/>
                </a:solidFill>
              </a:rPr>
              <a:t>, 1893</a:t>
            </a:r>
          </a:p>
        </p:txBody>
      </p:sp>
      <p:sp>
        <p:nvSpPr>
          <p:cNvPr id="6" name="Title 1">
            <a:extLst>
              <a:ext uri="{FF2B5EF4-FFF2-40B4-BE49-F238E27FC236}">
                <a16:creationId xmlns:a16="http://schemas.microsoft.com/office/drawing/2014/main" id="{1A411C7D-0F84-4F58-84CA-D7F1B3D3BFFD}"/>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A reliable source of current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Box 6">
            <a:extLst>
              <a:ext uri="{FF2B5EF4-FFF2-40B4-BE49-F238E27FC236}">
                <a16:creationId xmlns:a16="http://schemas.microsoft.com/office/drawing/2014/main" id="{933E047A-84D9-48F6-9D52-521F4A297F47}"/>
              </a:ext>
            </a:extLst>
          </p:cNvPr>
          <p:cNvSpPr txBox="1">
            <a:spLocks noChangeArrowheads="1"/>
          </p:cNvSpPr>
          <p:nvPr/>
        </p:nvSpPr>
        <p:spPr bwMode="auto">
          <a:xfrm>
            <a:off x="555625" y="1150938"/>
            <a:ext cx="42037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sz="1800" b="1" dirty="0">
                <a:solidFill>
                  <a:srgbClr val="254061"/>
                </a:solidFill>
              </a:rPr>
              <a:t>A battery is a device that converts stored chemical energy into electrical energy.</a:t>
            </a:r>
          </a:p>
          <a:p>
            <a:pPr marL="0" indent="0" eaLnBrk="1" hangingPunct="1">
              <a:defRPr/>
            </a:pPr>
            <a:endParaRPr lang="en-US" sz="1800" b="1" dirty="0">
              <a:solidFill>
                <a:srgbClr val="254061"/>
              </a:solidFill>
            </a:endParaRPr>
          </a:p>
          <a:p>
            <a:pPr eaLnBrk="1" hangingPunct="1">
              <a:buFont typeface="Arial" charset="0"/>
              <a:buChar char="•"/>
              <a:defRPr/>
            </a:pPr>
            <a:endParaRPr lang="en-US" sz="1800" b="1" dirty="0">
              <a:solidFill>
                <a:srgbClr val="254061"/>
              </a:solidFill>
            </a:endParaRPr>
          </a:p>
          <a:p>
            <a:pPr eaLnBrk="1" hangingPunct="1">
              <a:buFont typeface="Arial" charset="0"/>
              <a:buChar char="•"/>
              <a:defRPr/>
            </a:pPr>
            <a:endParaRPr lang="en-US" sz="1800" b="1" dirty="0">
              <a:solidFill>
                <a:srgbClr val="254061"/>
              </a:solidFill>
            </a:endParaRPr>
          </a:p>
          <a:p>
            <a:pPr marL="0" indent="0" eaLnBrk="1" hangingPunct="1">
              <a:defRPr/>
            </a:pPr>
            <a:endParaRPr lang="en-US" sz="1800" b="1" dirty="0">
              <a:solidFill>
                <a:srgbClr val="254061"/>
              </a:solidFill>
            </a:endParaRPr>
          </a:p>
          <a:p>
            <a:pPr marL="0" indent="0" eaLnBrk="1" hangingPunct="1">
              <a:defRPr/>
            </a:pPr>
            <a:endParaRPr lang="en-US" sz="1800" b="1" dirty="0">
              <a:solidFill>
                <a:srgbClr val="254061"/>
              </a:solidFill>
            </a:endParaRPr>
          </a:p>
        </p:txBody>
      </p:sp>
      <p:pic>
        <p:nvPicPr>
          <p:cNvPr id="31747" name="Picture 2" descr="Lemon Battery.png">
            <a:extLst>
              <a:ext uri="{FF2B5EF4-FFF2-40B4-BE49-F238E27FC236}">
                <a16:creationId xmlns:a16="http://schemas.microsoft.com/office/drawing/2014/main" id="{A9AAEE22-85ED-46BE-ADC4-BAA8EB487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1031875"/>
            <a:ext cx="39925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CEC5126-EA48-4884-9E4E-9FE0D0C13E6B}"/>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What is a battery?</a:t>
            </a:r>
          </a:p>
        </p:txBody>
      </p:sp>
      <p:sp>
        <p:nvSpPr>
          <p:cNvPr id="2" name="TextBox 1">
            <a:extLst>
              <a:ext uri="{FF2B5EF4-FFF2-40B4-BE49-F238E27FC236}">
                <a16:creationId xmlns:a16="http://schemas.microsoft.com/office/drawing/2014/main" id="{A4D4B37F-494C-4A2E-B1F9-A0836A320D26}"/>
              </a:ext>
            </a:extLst>
          </p:cNvPr>
          <p:cNvSpPr txBox="1"/>
          <p:nvPr/>
        </p:nvSpPr>
        <p:spPr>
          <a:xfrm>
            <a:off x="499168" y="2289280"/>
            <a:ext cx="1374947" cy="646331"/>
          </a:xfrm>
          <a:prstGeom prst="rect">
            <a:avLst/>
          </a:prstGeom>
          <a:noFill/>
        </p:spPr>
        <p:txBody>
          <a:bodyPr>
            <a:spAutoFit/>
          </a:bodyPr>
          <a:lstStyle/>
          <a:p>
            <a:pPr algn="r">
              <a:defRPr/>
            </a:pPr>
            <a:r>
              <a:rPr lang="en-US" sz="1800" b="1" spc="100" dirty="0">
                <a:ln w="18000">
                  <a:solidFill>
                    <a:schemeClr val="accent1">
                      <a:satMod val="200000"/>
                      <a:tint val="72000"/>
                    </a:schemeClr>
                  </a:solidFill>
                  <a:prstDash val="solid"/>
                </a:ln>
                <a:solidFill>
                  <a:srgbClr val="3366FF"/>
                </a:solidFill>
                <a:effectLst>
                  <a:outerShdw blurRad="25000" dist="20000" dir="16020000" algn="tl">
                    <a:schemeClr val="accent1">
                      <a:satMod val="200000"/>
                      <a:shade val="1000"/>
                      <a:alpha val="60000"/>
                    </a:schemeClr>
                  </a:outerShdw>
                </a:effectLst>
                <a:latin typeface="Arial" charset="0"/>
                <a:ea typeface="ＭＳ Ｐゴシック" charset="0"/>
                <a:cs typeface="ＭＳ Ｐゴシック" charset="0"/>
              </a:rPr>
              <a:t>chemical energy</a:t>
            </a:r>
            <a:endParaRPr lang="en-US" sz="1800" b="1" dirty="0">
              <a:solidFill>
                <a:srgbClr val="3366FF"/>
              </a:solidFill>
              <a:latin typeface="Arial" charset="0"/>
              <a:ea typeface="ＭＳ Ｐゴシック" charset="0"/>
              <a:cs typeface="ＭＳ Ｐゴシック" charset="0"/>
            </a:endParaRPr>
          </a:p>
        </p:txBody>
      </p:sp>
      <p:sp>
        <p:nvSpPr>
          <p:cNvPr id="3" name="Right Arrow 2">
            <a:extLst>
              <a:ext uri="{FF2B5EF4-FFF2-40B4-BE49-F238E27FC236}">
                <a16:creationId xmlns:a16="http://schemas.microsoft.com/office/drawing/2014/main" id="{FACC6F7A-F83D-4A3E-9B13-5836F779C82E}"/>
              </a:ext>
            </a:extLst>
          </p:cNvPr>
          <p:cNvSpPr>
            <a:spLocks noChangeArrowheads="1"/>
          </p:cNvSpPr>
          <p:nvPr/>
        </p:nvSpPr>
        <p:spPr bwMode="auto">
          <a:xfrm>
            <a:off x="2133600" y="2411413"/>
            <a:ext cx="665163" cy="379412"/>
          </a:xfrm>
          <a:prstGeom prst="right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7" name="TextBox 6">
            <a:extLst>
              <a:ext uri="{FF2B5EF4-FFF2-40B4-BE49-F238E27FC236}">
                <a16:creationId xmlns:a16="http://schemas.microsoft.com/office/drawing/2014/main" id="{CD6016CD-3B0D-4D79-AC6E-3D9BBA4DE1F4}"/>
              </a:ext>
            </a:extLst>
          </p:cNvPr>
          <p:cNvSpPr txBox="1"/>
          <p:nvPr/>
        </p:nvSpPr>
        <p:spPr>
          <a:xfrm>
            <a:off x="2918347" y="2282479"/>
            <a:ext cx="1321184" cy="646331"/>
          </a:xfrm>
          <a:prstGeom prst="rect">
            <a:avLst/>
          </a:prstGeom>
          <a:noFill/>
        </p:spPr>
        <p:txBody>
          <a:bodyPr>
            <a:spAutoFit/>
          </a:bodyPr>
          <a:lstStyle/>
          <a:p>
            <a:pPr>
              <a:defRPr/>
            </a:pPr>
            <a:r>
              <a:rPr lang="en-US" sz="1800" b="1" spc="100" dirty="0">
                <a:ln w="18000">
                  <a:solidFill>
                    <a:schemeClr val="accent1">
                      <a:satMod val="200000"/>
                      <a:tint val="72000"/>
                    </a:schemeClr>
                  </a:solidFill>
                  <a:prstDash val="solid"/>
                </a:ln>
                <a:solidFill>
                  <a:srgbClr val="3366FF"/>
                </a:solidFill>
                <a:effectLst>
                  <a:outerShdw blurRad="25000" dist="20000" dir="16020000" algn="tl">
                    <a:schemeClr val="accent1">
                      <a:satMod val="200000"/>
                      <a:shade val="1000"/>
                      <a:alpha val="60000"/>
                    </a:schemeClr>
                  </a:outerShdw>
                </a:effectLst>
                <a:latin typeface="Arial" charset="0"/>
                <a:ea typeface="ＭＳ Ｐゴシック" charset="0"/>
                <a:cs typeface="ＭＳ Ｐゴシック" charset="0"/>
              </a:rPr>
              <a:t>electrical </a:t>
            </a:r>
          </a:p>
          <a:p>
            <a:pPr>
              <a:defRPr/>
            </a:pPr>
            <a:r>
              <a:rPr lang="en-US" sz="1800" b="1" spc="100" dirty="0">
                <a:ln w="18000">
                  <a:solidFill>
                    <a:schemeClr val="accent1">
                      <a:satMod val="200000"/>
                      <a:tint val="72000"/>
                    </a:schemeClr>
                  </a:solidFill>
                  <a:prstDash val="solid"/>
                </a:ln>
                <a:solidFill>
                  <a:srgbClr val="3366FF"/>
                </a:solidFill>
                <a:effectLst>
                  <a:outerShdw blurRad="25000" dist="20000" dir="16020000" algn="tl">
                    <a:schemeClr val="accent1">
                      <a:satMod val="200000"/>
                      <a:shade val="1000"/>
                      <a:alpha val="60000"/>
                    </a:schemeClr>
                  </a:outerShdw>
                </a:effectLst>
                <a:latin typeface="Arial" charset="0"/>
                <a:ea typeface="ＭＳ Ｐゴシック" charset="0"/>
                <a:cs typeface="ＭＳ Ｐゴシック" charset="0"/>
              </a:rPr>
              <a:t>energy</a:t>
            </a:r>
            <a:endParaRPr lang="en-US" sz="1800" b="1" dirty="0">
              <a:solidFill>
                <a:srgbClr val="3366FF"/>
              </a:solidFill>
              <a:latin typeface="Arial" charset="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2770" name="TextBox 6">
            <a:extLst>
              <a:ext uri="{FF2B5EF4-FFF2-40B4-BE49-F238E27FC236}">
                <a16:creationId xmlns:a16="http://schemas.microsoft.com/office/drawing/2014/main" id="{3972EE11-FD05-4D62-B748-8C05B7C3DAAD}"/>
              </a:ext>
            </a:extLst>
          </p:cNvPr>
          <p:cNvSpPr txBox="1">
            <a:spLocks noChangeArrowheads="1"/>
          </p:cNvSpPr>
          <p:nvPr/>
        </p:nvSpPr>
        <p:spPr bwMode="auto">
          <a:xfrm>
            <a:off x="552450" y="1154113"/>
            <a:ext cx="4659313"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accent1">
                    <a:lumMod val="50000"/>
                  </a:schemeClr>
                </a:solidFill>
              </a:rPr>
              <a:t>The</a:t>
            </a:r>
            <a:r>
              <a:rPr lang="en-US" sz="1800" b="1" i="1" dirty="0">
                <a:solidFill>
                  <a:schemeClr val="accent1">
                    <a:lumMod val="75000"/>
                  </a:schemeClr>
                </a:solidFill>
              </a:rPr>
              <a:t> voltage</a:t>
            </a:r>
            <a:r>
              <a:rPr lang="en-US" sz="1800" b="1" dirty="0">
                <a:solidFill>
                  <a:srgbClr val="254061"/>
                </a:solidFill>
              </a:rPr>
              <a:t> of a battery is the difference in </a:t>
            </a:r>
            <a:r>
              <a:rPr lang="en-US" altLang="ja-JP" sz="1800" b="1" i="1" dirty="0">
                <a:solidFill>
                  <a:schemeClr val="accent1">
                    <a:lumMod val="75000"/>
                  </a:schemeClr>
                </a:solidFill>
              </a:rPr>
              <a:t>electric potential </a:t>
            </a:r>
            <a:r>
              <a:rPr lang="en-US" altLang="ja-JP" sz="1800" b="1" dirty="0">
                <a:solidFill>
                  <a:srgbClr val="254061"/>
                </a:solidFill>
              </a:rPr>
              <a:t>between the battery terminals.</a:t>
            </a:r>
          </a:p>
          <a:p>
            <a:pPr eaLnBrk="1" hangingPunct="1">
              <a:defRPr/>
            </a:pPr>
            <a:endParaRPr lang="en-US" sz="1800" b="1" dirty="0">
              <a:solidFill>
                <a:srgbClr val="254061"/>
              </a:solidFill>
            </a:endParaRPr>
          </a:p>
          <a:p>
            <a:pPr eaLnBrk="1" hangingPunct="1">
              <a:defRPr/>
            </a:pPr>
            <a:r>
              <a:rPr lang="en-US" sz="1800" b="1" dirty="0">
                <a:solidFill>
                  <a:srgbClr val="254061"/>
                </a:solidFill>
              </a:rPr>
              <a:t>The unit of voltage is the volt (V), named after Volta, the inventor of the battery.</a:t>
            </a:r>
          </a:p>
          <a:p>
            <a:pPr eaLnBrk="1" hangingPunct="1">
              <a:defRPr/>
            </a:pPr>
            <a:endParaRPr lang="en-US" sz="1800" b="1" dirty="0">
              <a:solidFill>
                <a:srgbClr val="254061"/>
              </a:solidFill>
            </a:endParaRPr>
          </a:p>
          <a:p>
            <a:pPr eaLnBrk="1" hangingPunct="1">
              <a:defRPr/>
            </a:pPr>
            <a:r>
              <a:rPr lang="en-US" sz="1800" b="1" dirty="0">
                <a:solidFill>
                  <a:srgbClr val="254061"/>
                </a:solidFill>
              </a:rPr>
              <a:t>Batteries come in many voltages:  1.5 V, 6V, 9V, and 12 V, for example.</a:t>
            </a:r>
            <a:endParaRPr lang="en-US" altLang="ja-JP" sz="1800" b="1" dirty="0">
              <a:solidFill>
                <a:srgbClr val="254061"/>
              </a:solidFill>
            </a:endParaRPr>
          </a:p>
          <a:p>
            <a:pPr eaLnBrk="1" hangingPunct="1">
              <a:defRPr/>
            </a:pPr>
            <a:endParaRPr lang="en-US" sz="1800" b="1" dirty="0">
              <a:solidFill>
                <a:srgbClr val="254061"/>
              </a:solidFill>
            </a:endParaRPr>
          </a:p>
          <a:p>
            <a:pPr eaLnBrk="1" hangingPunct="1">
              <a:defRPr/>
            </a:pPr>
            <a:endParaRPr lang="en-US" sz="1800" b="1" dirty="0">
              <a:solidFill>
                <a:srgbClr val="254061"/>
              </a:solidFill>
            </a:endParaRPr>
          </a:p>
        </p:txBody>
      </p:sp>
      <p:pic>
        <p:nvPicPr>
          <p:cNvPr id="33795" name="Picture 1" descr="ReadingBattery.revised.png">
            <a:extLst>
              <a:ext uri="{FF2B5EF4-FFF2-40B4-BE49-F238E27FC236}">
                <a16:creationId xmlns:a16="http://schemas.microsoft.com/office/drawing/2014/main" id="{7053B9EB-FBA7-445D-BFEA-FD2772550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773113"/>
            <a:ext cx="3048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9F91047-694D-4B1D-A66D-5A0976C0B02C}"/>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Reading a battery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90C735F4-1BCB-4225-8244-35F159D53901}"/>
              </a:ext>
            </a:extLst>
          </p:cNvPr>
          <p:cNvSpPr txBox="1">
            <a:spLocks noChangeArrowheads="1"/>
          </p:cNvSpPr>
          <p:nvPr/>
        </p:nvSpPr>
        <p:spPr bwMode="auto">
          <a:xfrm>
            <a:off x="525463" y="1152525"/>
            <a:ext cx="61182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i="1" dirty="0">
                <a:solidFill>
                  <a:schemeClr val="accent1">
                    <a:lumMod val="75000"/>
                  </a:schemeClr>
                </a:solidFill>
              </a:rPr>
              <a:t>Voltage </a:t>
            </a:r>
            <a:r>
              <a:rPr lang="en-US" sz="1800" b="1" dirty="0">
                <a:solidFill>
                  <a:srgbClr val="254061"/>
                </a:solidFill>
              </a:rPr>
              <a:t>and </a:t>
            </a:r>
            <a:r>
              <a:rPr lang="en-US" sz="1800" b="1" i="1" dirty="0">
                <a:solidFill>
                  <a:schemeClr val="accent1">
                    <a:lumMod val="75000"/>
                  </a:schemeClr>
                </a:solidFill>
              </a:rPr>
              <a:t>current</a:t>
            </a:r>
            <a:r>
              <a:rPr lang="en-US" sz="1800" b="1" dirty="0">
                <a:solidFill>
                  <a:srgbClr val="254061"/>
                </a:solidFill>
              </a:rPr>
              <a:t> are the two most important physical quantities for understanding electric circuits.</a:t>
            </a:r>
          </a:p>
          <a:p>
            <a:pPr eaLnBrk="1" hangingPunct="1">
              <a:defRPr/>
            </a:pPr>
            <a:endParaRPr lang="en-US" sz="1800" b="1" dirty="0">
              <a:solidFill>
                <a:srgbClr val="254061"/>
              </a:solidFill>
            </a:endParaRPr>
          </a:p>
        </p:txBody>
      </p:sp>
      <p:sp>
        <p:nvSpPr>
          <p:cNvPr id="5" name="Title 1">
            <a:extLst>
              <a:ext uri="{FF2B5EF4-FFF2-40B4-BE49-F238E27FC236}">
                <a16:creationId xmlns:a16="http://schemas.microsoft.com/office/drawing/2014/main" id="{AD6A5608-DB01-46DD-B053-6A954B3F0100}"/>
              </a:ext>
            </a:extLst>
          </p:cNvPr>
          <p:cNvSpPr txBox="1">
            <a:spLocks/>
          </p:cNvSpPr>
          <p:nvPr/>
        </p:nvSpPr>
        <p:spPr bwMode="auto">
          <a:xfrm>
            <a:off x="363538" y="139700"/>
            <a:ext cx="830421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Voltage versus current</a:t>
            </a:r>
          </a:p>
        </p:txBody>
      </p:sp>
      <p:sp>
        <p:nvSpPr>
          <p:cNvPr id="9" name="TextBox 6">
            <a:extLst>
              <a:ext uri="{FF2B5EF4-FFF2-40B4-BE49-F238E27FC236}">
                <a16:creationId xmlns:a16="http://schemas.microsoft.com/office/drawing/2014/main" id="{11E3B611-34AC-4275-A34A-9BB724973A1D}"/>
              </a:ext>
            </a:extLst>
          </p:cNvPr>
          <p:cNvSpPr txBox="1">
            <a:spLocks noChangeArrowheads="1"/>
          </p:cNvSpPr>
          <p:nvPr/>
        </p:nvSpPr>
        <p:spPr bwMode="auto">
          <a:xfrm>
            <a:off x="576263" y="1784350"/>
            <a:ext cx="5376862"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b="1">
              <a:solidFill>
                <a:srgbClr val="254061"/>
              </a:solidFill>
            </a:endParaRPr>
          </a:p>
          <a:p>
            <a:pPr eaLnBrk="1" hangingPunct="1">
              <a:buFont typeface="Arial" panose="020B0604020202020204" pitchFamily="34" charset="0"/>
              <a:buChar char="•"/>
            </a:pPr>
            <a:r>
              <a:rPr lang="en-US" altLang="en-US" sz="1800" b="1" i="1">
                <a:solidFill>
                  <a:srgbClr val="376092"/>
                </a:solidFill>
              </a:rPr>
              <a:t>Current</a:t>
            </a:r>
            <a:r>
              <a:rPr lang="en-US" altLang="en-US" sz="1800" b="1">
                <a:solidFill>
                  <a:srgbClr val="254061"/>
                </a:solidFill>
              </a:rPr>
              <a:t> measures the flow of </a:t>
            </a:r>
            <a:r>
              <a:rPr lang="en-US" altLang="en-US" sz="1800" b="1" i="1">
                <a:solidFill>
                  <a:srgbClr val="376092"/>
                </a:solidFill>
              </a:rPr>
              <a:t>charge </a:t>
            </a:r>
            <a:r>
              <a:rPr lang="en-US" altLang="en-US" sz="1800" b="1">
                <a:solidFill>
                  <a:srgbClr val="254061"/>
                </a:solidFill>
              </a:rPr>
              <a:t>through a wire—in amps, or amperes.</a:t>
            </a:r>
          </a:p>
          <a:p>
            <a:pPr eaLnBrk="1" hangingPunct="1">
              <a:buFont typeface="Arial" panose="020B0604020202020204" pitchFamily="34" charset="0"/>
              <a:buChar char="•"/>
            </a:pPr>
            <a:endParaRPr lang="en-US" altLang="en-US" sz="1800" b="1" i="1">
              <a:solidFill>
                <a:srgbClr val="376092"/>
              </a:solidFill>
            </a:endParaRPr>
          </a:p>
          <a:p>
            <a:pPr eaLnBrk="1" hangingPunct="1">
              <a:buFont typeface="Arial" panose="020B0604020202020204" pitchFamily="34" charset="0"/>
              <a:buChar char="•"/>
            </a:pPr>
            <a:r>
              <a:rPr lang="en-US" altLang="en-US" sz="1800" b="1" i="1">
                <a:solidFill>
                  <a:srgbClr val="376092"/>
                </a:solidFill>
              </a:rPr>
              <a:t>Voltage</a:t>
            </a:r>
            <a:r>
              <a:rPr lang="en-US" altLang="en-US" sz="1800" b="1">
                <a:solidFill>
                  <a:srgbClr val="254061"/>
                </a:solidFill>
              </a:rPr>
              <a:t> measures the change in electrical potential </a:t>
            </a:r>
            <a:r>
              <a:rPr lang="en-US" altLang="en-US" sz="1800" b="1" i="1">
                <a:solidFill>
                  <a:srgbClr val="376092"/>
                </a:solidFill>
              </a:rPr>
              <a:t>energy</a:t>
            </a:r>
            <a:r>
              <a:rPr lang="en-US" altLang="en-US" sz="1800" b="1">
                <a:solidFill>
                  <a:srgbClr val="254061"/>
                </a:solidFill>
              </a:rPr>
              <a:t> per unit of charge—in volts.</a:t>
            </a:r>
          </a:p>
          <a:p>
            <a:pPr eaLnBrk="1" hangingPunct="1">
              <a:buFont typeface="Arial" panose="020B0604020202020204" pitchFamily="34" charset="0"/>
              <a:buChar char="•"/>
            </a:pPr>
            <a:endParaRPr lang="en-US" altLang="en-US" sz="1800" b="1">
              <a:solidFill>
                <a:srgbClr val="254061"/>
              </a:solidFill>
            </a:endParaRPr>
          </a:p>
          <a:p>
            <a:pPr eaLnBrk="1" hangingPunct="1">
              <a:buFont typeface="Arial" panose="020B0604020202020204" pitchFamily="34" charset="0"/>
              <a:buChar char="•"/>
            </a:pPr>
            <a:endParaRPr lang="en-US" altLang="en-US" sz="1800" b="1">
              <a:solidFill>
                <a:srgbClr val="254061"/>
              </a:solidFill>
            </a:endParaRPr>
          </a:p>
          <a:p>
            <a:pPr eaLnBrk="1" hangingPunct="1"/>
            <a:endParaRPr lang="en-US" altLang="en-US">
              <a:solidFill>
                <a:srgbClr val="25406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2" descr="Screen shot 2013-02-09 at 10.21.39 AM.png">
            <a:extLst>
              <a:ext uri="{FF2B5EF4-FFF2-40B4-BE49-F238E27FC236}">
                <a16:creationId xmlns:a16="http://schemas.microsoft.com/office/drawing/2014/main" id="{D40E2AA9-3F58-460C-8204-BC108E08B4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003300"/>
            <a:ext cx="43640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Screen shot 2013-02-09 at 10.26.43 AM.png">
            <a:extLst>
              <a:ext uri="{FF2B5EF4-FFF2-40B4-BE49-F238E27FC236}">
                <a16:creationId xmlns:a16="http://schemas.microsoft.com/office/drawing/2014/main" id="{F424D754-0175-44DB-92F7-1879698A0E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1003300"/>
            <a:ext cx="46101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837313A-C67C-4782-8630-7A08338B85F8}"/>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A useful analogy</a:t>
            </a:r>
          </a:p>
        </p:txBody>
      </p:sp>
      <p:sp>
        <p:nvSpPr>
          <p:cNvPr id="3" name="TextBox 2">
            <a:extLst>
              <a:ext uri="{FF2B5EF4-FFF2-40B4-BE49-F238E27FC236}">
                <a16:creationId xmlns:a16="http://schemas.microsoft.com/office/drawing/2014/main" id="{89C61C3E-A3FD-42F2-BE73-F0F0F43D5462}"/>
              </a:ext>
            </a:extLst>
          </p:cNvPr>
          <p:cNvSpPr txBox="1"/>
          <p:nvPr/>
        </p:nvSpPr>
        <p:spPr>
          <a:xfrm>
            <a:off x="1303338" y="3486150"/>
            <a:ext cx="6791325" cy="1412875"/>
          </a:xfrm>
          <a:prstGeom prst="rect">
            <a:avLst/>
          </a:prstGeom>
          <a:noFill/>
        </p:spPr>
        <p:txBody>
          <a:bodyPr>
            <a:spAutoFit/>
          </a:bodyPr>
          <a:lstStyle/>
          <a:p>
            <a:pPr>
              <a:lnSpc>
                <a:spcPct val="120000"/>
              </a:lnSpc>
              <a:defRPr/>
            </a:pPr>
            <a:r>
              <a:rPr lang="en-US" sz="1800" b="1" dirty="0">
                <a:solidFill>
                  <a:schemeClr val="accent1">
                    <a:lumMod val="50000"/>
                  </a:schemeClr>
                </a:solidFill>
                <a:latin typeface="Arial" charset="0"/>
                <a:ea typeface="ＭＳ Ｐゴシック" charset="0"/>
                <a:cs typeface="ＭＳ Ｐゴシック" charset="0"/>
              </a:rPr>
              <a:t>Charges in a wire are analogous to water in a pipe:</a:t>
            </a:r>
          </a:p>
          <a:p>
            <a:pPr marL="285750" indent="-285750">
              <a:lnSpc>
                <a:spcPct val="120000"/>
              </a:lnSpc>
              <a:buFont typeface="Arial"/>
              <a:buChar char="•"/>
              <a:defRPr/>
            </a:pPr>
            <a:r>
              <a:rPr lang="en-US" sz="1800" b="1" i="1" dirty="0">
                <a:solidFill>
                  <a:schemeClr val="accent1">
                    <a:lumMod val="75000"/>
                  </a:schemeClr>
                </a:solidFill>
                <a:latin typeface="Arial" charset="0"/>
                <a:ea typeface="ＭＳ Ｐゴシック" charset="0"/>
                <a:cs typeface="ＭＳ Ｐゴシック" charset="0"/>
              </a:rPr>
              <a:t>Electric current</a:t>
            </a:r>
            <a:r>
              <a:rPr lang="en-US" sz="1800" b="1" dirty="0">
                <a:solidFill>
                  <a:schemeClr val="accent1">
                    <a:lumMod val="50000"/>
                  </a:schemeClr>
                </a:solidFill>
                <a:latin typeface="Arial" charset="0"/>
                <a:ea typeface="ＭＳ Ｐゴシック" charset="0"/>
                <a:cs typeface="ＭＳ Ｐゴシック" charset="0"/>
              </a:rPr>
              <a:t> is analogous to the flow of the water. </a:t>
            </a:r>
          </a:p>
          <a:p>
            <a:pPr marL="285750" indent="-285750">
              <a:lnSpc>
                <a:spcPct val="120000"/>
              </a:lnSpc>
              <a:buFont typeface="Arial"/>
              <a:buChar char="•"/>
              <a:defRPr/>
            </a:pPr>
            <a:r>
              <a:rPr lang="en-US" sz="1800" b="1" i="1" dirty="0">
                <a:solidFill>
                  <a:schemeClr val="accent1">
                    <a:lumMod val="75000"/>
                  </a:schemeClr>
                </a:solidFill>
                <a:latin typeface="Arial" charset="0"/>
                <a:ea typeface="ＭＳ Ｐゴシック" charset="0"/>
                <a:cs typeface="ＭＳ Ｐゴシック" charset="0"/>
              </a:rPr>
              <a:t>Voltage</a:t>
            </a:r>
            <a:r>
              <a:rPr lang="en-US" sz="1800" b="1" dirty="0">
                <a:solidFill>
                  <a:schemeClr val="accent1">
                    <a:lumMod val="50000"/>
                  </a:schemeClr>
                </a:solidFill>
                <a:latin typeface="Arial" charset="0"/>
                <a:ea typeface="ＭＳ Ｐゴシック" charset="0"/>
                <a:cs typeface="ＭＳ Ｐゴシック" charset="0"/>
              </a:rPr>
              <a:t> is analogous to the change in gravitational </a:t>
            </a:r>
            <a:r>
              <a:rPr lang="en-US" sz="1800" b="1" i="1" dirty="0">
                <a:solidFill>
                  <a:schemeClr val="accent1">
                    <a:lumMod val="50000"/>
                  </a:schemeClr>
                </a:solidFill>
                <a:latin typeface="Times New Roman"/>
                <a:ea typeface="ＭＳ Ｐゴシック" charset="0"/>
                <a:cs typeface="Times New Roman"/>
              </a:rPr>
              <a:t>E</a:t>
            </a:r>
            <a:r>
              <a:rPr lang="en-US" sz="2000" b="1" i="1" baseline="-25000" dirty="0">
                <a:solidFill>
                  <a:schemeClr val="accent1">
                    <a:lumMod val="50000"/>
                  </a:schemeClr>
                </a:solidFill>
                <a:latin typeface="Times New Roman"/>
                <a:ea typeface="ＭＳ Ｐゴシック" charset="0"/>
                <a:cs typeface="Times New Roman"/>
              </a:rPr>
              <a:t>p</a:t>
            </a:r>
            <a:r>
              <a:rPr lang="en-US" sz="1800" b="1" dirty="0">
                <a:solidFill>
                  <a:schemeClr val="accent1">
                    <a:lumMod val="50000"/>
                  </a:schemeClr>
                </a:solidFill>
                <a:latin typeface="Arial" charset="0"/>
                <a:ea typeface="ＭＳ Ｐゴシック" charset="0"/>
                <a:cs typeface="ＭＳ Ｐゴシック" charset="0"/>
              </a:rPr>
              <a:t>.</a:t>
            </a:r>
          </a:p>
          <a:p>
            <a:pPr marL="285750" indent="-285750">
              <a:lnSpc>
                <a:spcPct val="120000"/>
              </a:lnSpc>
              <a:buFont typeface="Arial"/>
              <a:buChar char="•"/>
              <a:defRPr/>
            </a:pPr>
            <a:r>
              <a:rPr lang="en-US" sz="1800" b="1" dirty="0">
                <a:solidFill>
                  <a:schemeClr val="accent1">
                    <a:lumMod val="50000"/>
                  </a:schemeClr>
                </a:solidFill>
                <a:latin typeface="Arial" charset="0"/>
                <a:ea typeface="ＭＳ Ｐゴシック" charset="0"/>
                <a:cs typeface="ＭＳ Ｐゴシック" charset="0"/>
              </a:rPr>
              <a:t>The battery is analogous to the water pump.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EnergyAndVoltsNewName.mp4" descr="/Users/mpahre/Desktop/DE Powerpoint Slides/5_1_2VoltageAndBatteries/EnergyAndVoltsNewName.mp4">
            <a:hlinkClick r:id="" action="ppaction://media"/>
            <a:extLst>
              <a:ext uri="{FF2B5EF4-FFF2-40B4-BE49-F238E27FC236}">
                <a16:creationId xmlns:a16="http://schemas.microsoft.com/office/drawing/2014/main" id="{47F7FB3B-A6BE-458A-862B-7EF7507B2037}"/>
              </a:ext>
            </a:extLst>
          </p:cNvPr>
          <p:cNvPicPr>
            <a:picLocks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319463" y="1239838"/>
            <a:ext cx="5638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B1527D7-093A-4D82-ACE3-4198CA19DB30}"/>
              </a:ext>
            </a:extLst>
          </p:cNvPr>
          <p:cNvSpPr txBox="1"/>
          <p:nvPr/>
        </p:nvSpPr>
        <p:spPr>
          <a:xfrm>
            <a:off x="552450" y="1152525"/>
            <a:ext cx="2625725" cy="2862322"/>
          </a:xfrm>
          <a:prstGeom prst="rect">
            <a:avLst/>
          </a:prstGeom>
          <a:noFill/>
        </p:spPr>
        <p:txBody>
          <a:bodyPr>
            <a:spAutoFit/>
          </a:bodyPr>
          <a:lstStyle/>
          <a:p>
            <a:pPr>
              <a:defRPr/>
            </a:pPr>
            <a:r>
              <a:rPr lang="en-US" sz="1800" b="1" dirty="0">
                <a:solidFill>
                  <a:schemeClr val="accent1">
                    <a:lumMod val="50000"/>
                  </a:schemeClr>
                </a:solidFill>
                <a:latin typeface="Arial" charset="0"/>
                <a:ea typeface="ＭＳ Ｐゴシック" charset="0"/>
                <a:cs typeface="ＭＳ Ｐゴシック" charset="0"/>
              </a:rPr>
              <a:t>Water flows because there is an energy difference, measured in height.  </a:t>
            </a:r>
          </a:p>
          <a:p>
            <a:pPr>
              <a:defRPr/>
            </a:pPr>
            <a:r>
              <a:rPr lang="en-US" sz="1800" b="1" dirty="0">
                <a:solidFill>
                  <a:schemeClr val="accent1">
                    <a:lumMod val="50000"/>
                  </a:schemeClr>
                </a:solidFill>
                <a:latin typeface="Arial" charset="0"/>
                <a:ea typeface="ＭＳ Ｐゴシック" charset="0"/>
                <a:cs typeface="ＭＳ Ｐゴシック" charset="0"/>
              </a:rPr>
              <a:t> </a:t>
            </a:r>
          </a:p>
          <a:p>
            <a:pPr>
              <a:defRPr/>
            </a:pPr>
            <a:r>
              <a:rPr lang="en-US" sz="1800" b="1" dirty="0">
                <a:solidFill>
                  <a:schemeClr val="accent1">
                    <a:lumMod val="50000"/>
                  </a:schemeClr>
                </a:solidFill>
                <a:latin typeface="Arial" charset="0"/>
                <a:ea typeface="ＭＳ Ｐゴシック" charset="0"/>
                <a:cs typeface="ＭＳ Ｐゴシック" charset="0"/>
              </a:rPr>
              <a:t>Current flows because there is an energy (potential) difference, measured in volts.</a:t>
            </a:r>
          </a:p>
        </p:txBody>
      </p:sp>
      <p:sp>
        <p:nvSpPr>
          <p:cNvPr id="41988" name="TextBox 4">
            <a:extLst>
              <a:ext uri="{FF2B5EF4-FFF2-40B4-BE49-F238E27FC236}">
                <a16:creationId xmlns:a16="http://schemas.microsoft.com/office/drawing/2014/main" id="{EDD15E67-70BD-40A1-AD3E-F55E8B1EE40F}"/>
              </a:ext>
            </a:extLst>
          </p:cNvPr>
          <p:cNvSpPr txBox="1">
            <a:spLocks noChangeArrowheads="1"/>
          </p:cNvSpPr>
          <p:nvPr/>
        </p:nvSpPr>
        <p:spPr bwMode="auto">
          <a:xfrm>
            <a:off x="4778375" y="4471988"/>
            <a:ext cx="290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chemeClr val="bg1"/>
                </a:solidFill>
              </a:rPr>
              <a:t>animated illustration, page 475  </a:t>
            </a:r>
          </a:p>
        </p:txBody>
      </p:sp>
      <p:sp>
        <p:nvSpPr>
          <p:cNvPr id="6" name="Title 1">
            <a:extLst>
              <a:ext uri="{FF2B5EF4-FFF2-40B4-BE49-F238E27FC236}">
                <a16:creationId xmlns:a16="http://schemas.microsoft.com/office/drawing/2014/main" id="{AD71790E-D024-4E39-8DC7-912891B7652C}"/>
              </a:ext>
            </a:extLst>
          </p:cNvPr>
          <p:cNvSpPr txBox="1">
            <a:spLocks/>
          </p:cNvSpPr>
          <p:nvPr/>
        </p:nvSpPr>
        <p:spPr bwMode="auto">
          <a:xfrm>
            <a:off x="363538" y="139700"/>
            <a:ext cx="7180262" cy="10223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4400" dirty="0">
                <a:solidFill>
                  <a:srgbClr val="254061"/>
                </a:solidFill>
              </a:rPr>
              <a:t>A useful analogy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8170</TotalTime>
  <Words>1172</Words>
  <Application>Microsoft Office PowerPoint</Application>
  <PresentationFormat>On-screen Show (16:9)</PresentationFormat>
  <Paragraphs>96</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MS PGothic</vt:lpstr>
      <vt:lpstr>Calibri</vt:lpstr>
      <vt:lpstr>Times New Roman</vt:lpstr>
      <vt:lpstr>Office Theme</vt:lpstr>
      <vt:lpstr>Voltage and batteries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Renewable Energy</dc:title>
  <dc:creator>Tom Hsu</dc:creator>
  <cp:lastModifiedBy>Elizabet Greenman</cp:lastModifiedBy>
  <cp:revision>229</cp:revision>
  <cp:lastPrinted>2014-09-12T14:01:17Z</cp:lastPrinted>
  <dcterms:created xsi:type="dcterms:W3CDTF">2012-04-26T12:12:02Z</dcterms:created>
  <dcterms:modified xsi:type="dcterms:W3CDTF">2020-03-27T12:27:36Z</dcterms:modified>
</cp:coreProperties>
</file>